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45" r:id="rId2"/>
    <p:sldId id="3552" r:id="rId3"/>
    <p:sldId id="3590" r:id="rId4"/>
    <p:sldId id="3561" r:id="rId5"/>
    <p:sldId id="3585" r:id="rId6"/>
    <p:sldId id="3591" r:id="rId7"/>
    <p:sldId id="3592" r:id="rId8"/>
    <p:sldId id="3593" r:id="rId9"/>
    <p:sldId id="346" r:id="rId10"/>
    <p:sldId id="336" r:id="rId11"/>
  </p:sldIdLst>
  <p:sldSz cx="9904413" cy="6931025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79425" indent="-2222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60438" indent="-4603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441450" indent="-6985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922463" indent="-9366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2302AE"/>
    <a:srgbClr val="251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8" autoAdjust="0"/>
    <p:restoredTop sz="94660"/>
  </p:normalViewPr>
  <p:slideViewPr>
    <p:cSldViewPr>
      <p:cViewPr varScale="1">
        <p:scale>
          <a:sx n="109" d="100"/>
          <a:sy n="109" d="100"/>
        </p:scale>
        <p:origin x="1482" y="108"/>
      </p:cViewPr>
      <p:guideLst>
        <p:guide orient="horz" pos="2183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ADD9AB71-6C1C-0F86-E21B-1F0216447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pitchFamily="50" charset="-128"/>
                <a:ea typeface="굴림" pitchFamily="50" charset="-128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CDBD62D-6985-25F4-7E56-05540A453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itchFamily="50" charset="-128"/>
                <a:ea typeface="굴림" pitchFamily="50" charset="-128"/>
                <a:cs typeface="+mn-cs"/>
              </a:defRPr>
            </a:lvl1pPr>
          </a:lstStyle>
          <a:p>
            <a:pPr>
              <a:defRPr/>
            </a:pPr>
            <a:fld id="{E39A3E6B-3C24-4AA4-B0F8-D1EAD3A9EA86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3E73B4B6-82D9-D533-D63B-BB756B2A7E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744538"/>
            <a:ext cx="53181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87FA1503-75AF-0FC5-D3C0-AD47FC41F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AC4379-FF36-EBAE-A52D-986C04AB73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pitchFamily="50" charset="-128"/>
                <a:ea typeface="굴림" pitchFamily="50" charset="-128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53FD9A-E161-D5BF-3EEB-E645A6092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8EB096B-273F-45FE-89E0-D9CD13AA0B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anose="020B0503020000020004" pitchFamily="34" charset="-127"/>
        <a:ea typeface="맑은 고딕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>
            <a:extLst>
              <a:ext uri="{FF2B5EF4-FFF2-40B4-BE49-F238E27FC236}">
                <a16:creationId xmlns:a16="http://schemas.microsoft.com/office/drawing/2014/main" id="{4FBDEF4E-E2C0-A9DF-2B1A-FF0BD0629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슬라이드 노트 개체 틀 2">
            <a:extLst>
              <a:ext uri="{FF2B5EF4-FFF2-40B4-BE49-F238E27FC236}">
                <a16:creationId xmlns:a16="http://schemas.microsoft.com/office/drawing/2014/main" id="{03A1D197-86E4-45EA-73F9-63CEFEDD70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24" name="슬라이드 번호 개체 틀 3">
            <a:extLst>
              <a:ext uri="{FF2B5EF4-FFF2-40B4-BE49-F238E27FC236}">
                <a16:creationId xmlns:a16="http://schemas.microsoft.com/office/drawing/2014/main" id="{B1A66B07-B822-4FB0-05F3-398CBDD0B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0FDDD3E-AF11-428E-95D9-FEB13B21683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831" y="2153111"/>
            <a:ext cx="8418751" cy="148567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662" y="3927581"/>
            <a:ext cx="6933089" cy="17712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4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5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6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7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BF4FA4-D353-2CB3-C46F-349D28F0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2D72-EB6D-4548-A5E7-2BCAA1AA5712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2F8EC9-1D5A-046C-518F-DAF747DB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1B40D5-FC21-49E5-E59B-8BAD487F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B4A3-FB70-475D-A5CA-4370538497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32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7B204E-3EE6-C84B-22AF-A0D08892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CA5E-969D-416E-8B4A-BBAA7437EED0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0B4AE9-B713-97D7-41FD-29897540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A3FF0A-9E19-2F23-AD71-80D24732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D93A-8D36-4BBA-B193-E4942185292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8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0699" y="277563"/>
            <a:ext cx="2228493" cy="591383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221" y="277563"/>
            <a:ext cx="6520405" cy="591383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02A7DC-1D19-0F30-DC02-A4925231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A7F4-7BCA-4F3F-97CE-97A848AA98C0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ADE634-FF4D-2DB2-1EB0-2E0CBC50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FE8F00-5127-5850-403A-A5016C6C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3A81-6474-4B6E-9CE2-ADB74CF35D3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71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6">
            <a:extLst>
              <a:ext uri="{FF2B5EF4-FFF2-40B4-BE49-F238E27FC236}">
                <a16:creationId xmlns:a16="http://schemas.microsoft.com/office/drawing/2014/main" id="{4AA53810-8B03-C3FF-9B6B-CD1386A49362}"/>
              </a:ext>
            </a:extLst>
          </p:cNvPr>
          <p:cNvCxnSpPr/>
          <p:nvPr userDrawn="1"/>
        </p:nvCxnSpPr>
        <p:spPr>
          <a:xfrm>
            <a:off x="0" y="714375"/>
            <a:ext cx="9775825" cy="0"/>
          </a:xfrm>
          <a:prstGeom prst="line">
            <a:avLst/>
          </a:prstGeom>
          <a:ln w="19050">
            <a:solidFill>
              <a:srgbClr val="A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7">
            <a:extLst>
              <a:ext uri="{FF2B5EF4-FFF2-40B4-BE49-F238E27FC236}">
                <a16:creationId xmlns:a16="http://schemas.microsoft.com/office/drawing/2014/main" id="{E7EC8665-7DED-A9FB-5201-A123F4D2E022}"/>
              </a:ext>
            </a:extLst>
          </p:cNvPr>
          <p:cNvSpPr/>
          <p:nvPr userDrawn="1"/>
        </p:nvSpPr>
        <p:spPr>
          <a:xfrm>
            <a:off x="0" y="323850"/>
            <a:ext cx="595313" cy="3429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sz="1500" dirty="0">
              <a:solidFill>
                <a:prstClr val="white"/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724632" y="203301"/>
            <a:ext cx="7089916" cy="589410"/>
          </a:xfrm>
          <a:prstGeom prst="rect">
            <a:avLst/>
          </a:prstGeom>
        </p:spPr>
        <p:txBody>
          <a:bodyPr lIns="0" tIns="0" rIns="0" bIns="0"/>
          <a:lstStyle>
            <a:lvl1pPr marL="0" algn="l" defTabSz="913851" rtl="0" eaLnBrk="1" latinLnBrk="1" hangingPunct="1">
              <a:defRPr lang="ko-KR" altLang="en-US" sz="2000" kern="12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10800000" scaled="1"/>
                </a:gradFill>
                <a:latin typeface="현대하모니 M" panose="02020603020101020101" pitchFamily="18" charset="-127"/>
                <a:ea typeface="현대하모니 M" panose="0202060302010102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"/>
          </p:nvPr>
        </p:nvSpPr>
        <p:spPr>
          <a:xfrm>
            <a:off x="97986" y="266441"/>
            <a:ext cx="575539" cy="4438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913851" rtl="0" eaLnBrk="1" latinLnBrk="1" hangingPunct="1">
              <a:buNone/>
              <a:defRPr lang="ko-KR" altLang="en-US" sz="2200" kern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10800000" scaled="1"/>
                </a:gradFill>
                <a:latin typeface="현대하모니 M" panose="02020603020101020101" pitchFamily="18" charset="-127"/>
                <a:ea typeface="현대하모니 M" panose="02020603020101020101" pitchFamily="18" charset="-127"/>
                <a:cs typeface="+mn-cs"/>
              </a:defRPr>
            </a:lvl1pPr>
            <a:lvl2pPr marL="456926" indent="0" algn="ctr">
              <a:buNone/>
              <a:defRPr sz="1999"/>
            </a:lvl2pPr>
            <a:lvl3pPr marL="913851" indent="0" algn="ctr">
              <a:buNone/>
              <a:defRPr sz="1799"/>
            </a:lvl3pPr>
            <a:lvl4pPr marL="1370777" indent="0" algn="ctr">
              <a:buNone/>
              <a:defRPr sz="1599"/>
            </a:lvl4pPr>
            <a:lvl5pPr marL="1827703" indent="0" algn="ctr">
              <a:buNone/>
              <a:defRPr sz="1599"/>
            </a:lvl5pPr>
            <a:lvl6pPr marL="2284628" indent="0" algn="ctr">
              <a:buNone/>
              <a:defRPr sz="1599"/>
            </a:lvl6pPr>
            <a:lvl7pPr marL="2741554" indent="0" algn="ctr">
              <a:buNone/>
              <a:defRPr sz="1599"/>
            </a:lvl7pPr>
            <a:lvl8pPr marL="3198480" indent="0" algn="ctr">
              <a:buNone/>
              <a:defRPr sz="1599"/>
            </a:lvl8pPr>
            <a:lvl9pPr marL="3655405" indent="0" algn="ctr">
              <a:buNone/>
              <a:defRPr sz="1599"/>
            </a:lvl9pPr>
          </a:lstStyle>
          <a:p>
            <a:r>
              <a:rPr lang="ko-KR" altLang="en-US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615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9C71DB-B9CD-F26F-D292-C10725F9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06FC9-F81D-4FFD-838B-315A3D4755B9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2F7ADF-7C74-E71B-DA85-8DE71FF1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3956B7-F51B-DC11-E53C-E58C33DD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FFF9-24EB-4F9C-AF8A-3F5FEECD65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18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380" y="4453826"/>
            <a:ext cx="8418751" cy="13765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380" y="2937665"/>
            <a:ext cx="8418751" cy="151616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9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1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3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48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58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6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77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9A2FE03-1E44-DA98-44F0-A814C73E7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813A-243B-48E4-8F26-647133BF5FFC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F1CFA8-253F-1EBA-05CE-D07E48A0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DB8028-7A1E-D444-C8E8-F378331C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5DAD-73CB-405B-BD58-7F80202A43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43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221" y="1617240"/>
            <a:ext cx="4374449" cy="457415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4743" y="1617240"/>
            <a:ext cx="4374449" cy="457415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E971EB6D-0CB9-9392-46BC-E9BFCB9E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E9D1-FED6-4FC4-9EAF-755B0A5B6A4D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579381E-31E3-47DE-9748-84E70776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975B644-9FA3-38F0-217C-FB3C4415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001B1-CAA2-4851-8551-C17C3F9A72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2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221" y="1551459"/>
            <a:ext cx="4376169" cy="64657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974" indent="0">
              <a:buNone/>
              <a:defRPr sz="2100" b="1"/>
            </a:lvl2pPr>
            <a:lvl3pPr marL="961949" indent="0">
              <a:buNone/>
              <a:defRPr sz="1900" b="1"/>
            </a:lvl3pPr>
            <a:lvl4pPr marL="1442923" indent="0">
              <a:buNone/>
              <a:defRPr sz="1700" b="1"/>
            </a:lvl4pPr>
            <a:lvl5pPr marL="1923898" indent="0">
              <a:buNone/>
              <a:defRPr sz="1700" b="1"/>
            </a:lvl5pPr>
            <a:lvl6pPr marL="2404872" indent="0">
              <a:buNone/>
              <a:defRPr sz="1700" b="1"/>
            </a:lvl6pPr>
            <a:lvl7pPr marL="2885846" indent="0">
              <a:buNone/>
              <a:defRPr sz="1700" b="1"/>
            </a:lvl7pPr>
            <a:lvl8pPr marL="3366821" indent="0">
              <a:buNone/>
              <a:defRPr sz="1700" b="1"/>
            </a:lvl8pPr>
            <a:lvl9pPr marL="3847795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221" y="2198033"/>
            <a:ext cx="4376169" cy="399336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1305" y="1551459"/>
            <a:ext cx="4377888" cy="64657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974" indent="0">
              <a:buNone/>
              <a:defRPr sz="2100" b="1"/>
            </a:lvl2pPr>
            <a:lvl3pPr marL="961949" indent="0">
              <a:buNone/>
              <a:defRPr sz="1900" b="1"/>
            </a:lvl3pPr>
            <a:lvl4pPr marL="1442923" indent="0">
              <a:buNone/>
              <a:defRPr sz="1700" b="1"/>
            </a:lvl4pPr>
            <a:lvl5pPr marL="1923898" indent="0">
              <a:buNone/>
              <a:defRPr sz="1700" b="1"/>
            </a:lvl5pPr>
            <a:lvl6pPr marL="2404872" indent="0">
              <a:buNone/>
              <a:defRPr sz="1700" b="1"/>
            </a:lvl6pPr>
            <a:lvl7pPr marL="2885846" indent="0">
              <a:buNone/>
              <a:defRPr sz="1700" b="1"/>
            </a:lvl7pPr>
            <a:lvl8pPr marL="3366821" indent="0">
              <a:buNone/>
              <a:defRPr sz="1700" b="1"/>
            </a:lvl8pPr>
            <a:lvl9pPr marL="3847795" indent="0">
              <a:buNone/>
              <a:defRPr sz="17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1305" y="2198033"/>
            <a:ext cx="4377888" cy="399336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7D85FE38-38E2-C441-47A3-076D505E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89D6-48CB-4781-A7DC-BC7C7910509A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3069F008-1D45-3DD8-13AC-EFFEF160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4C50CAB2-ED07-4FB0-B101-2EB42439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3DC7-FA77-4384-8958-141E5E3D8E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60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221228C0-CCFA-11F4-5B03-4055065C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4F44-67D0-4F23-8D8C-FF1D7561EE43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96A18DBA-52DD-4BBF-199F-85971045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55B662B2-9E3D-4154-4539-ECABA788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BDDB-BC81-4288-AC32-D3181F82810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71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5100ED5E-EDC6-9D8F-49AA-7FDC9B2C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DD1F-46A7-4C19-9CDE-937A33D1F886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04B34E85-69E9-8C23-DBAE-98A632ED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BB32E060-CCEB-DB31-F680-D2BEA6D06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059E5-60AA-4F6A-AADD-FBC2F46C03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27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221" y="275957"/>
            <a:ext cx="3258484" cy="11744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350" y="275958"/>
            <a:ext cx="5536842" cy="591543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221" y="1450382"/>
            <a:ext cx="3258484" cy="4741014"/>
          </a:xfrm>
        </p:spPr>
        <p:txBody>
          <a:bodyPr/>
          <a:lstStyle>
            <a:lvl1pPr marL="0" indent="0">
              <a:buNone/>
              <a:defRPr sz="1500"/>
            </a:lvl1pPr>
            <a:lvl2pPr marL="480974" indent="0">
              <a:buNone/>
              <a:defRPr sz="1300"/>
            </a:lvl2pPr>
            <a:lvl3pPr marL="961949" indent="0">
              <a:buNone/>
              <a:defRPr sz="1100"/>
            </a:lvl3pPr>
            <a:lvl4pPr marL="1442923" indent="0">
              <a:buNone/>
              <a:defRPr sz="900"/>
            </a:lvl4pPr>
            <a:lvl5pPr marL="1923898" indent="0">
              <a:buNone/>
              <a:defRPr sz="900"/>
            </a:lvl5pPr>
            <a:lvl6pPr marL="2404872" indent="0">
              <a:buNone/>
              <a:defRPr sz="900"/>
            </a:lvl6pPr>
            <a:lvl7pPr marL="2885846" indent="0">
              <a:buNone/>
              <a:defRPr sz="900"/>
            </a:lvl7pPr>
            <a:lvl8pPr marL="3366821" indent="0">
              <a:buNone/>
              <a:defRPr sz="900"/>
            </a:lvl8pPr>
            <a:lvl9pPr marL="384779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A100ED9C-7464-7B48-B8A3-F6131707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D90C-5AE4-4F6B-B766-4C59CFBE5849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D7672361-A2DE-8C85-FE59-D57E5013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36E30C0D-520A-DED3-8BC9-C6D5593A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32E5-11EE-4C4B-80F3-AA17A8C005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24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334" y="4851717"/>
            <a:ext cx="5942648" cy="57277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334" y="619300"/>
            <a:ext cx="5942648" cy="4158615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80974" indent="0">
              <a:buNone/>
              <a:defRPr sz="2900"/>
            </a:lvl2pPr>
            <a:lvl3pPr marL="961949" indent="0">
              <a:buNone/>
              <a:defRPr sz="2500"/>
            </a:lvl3pPr>
            <a:lvl4pPr marL="1442923" indent="0">
              <a:buNone/>
              <a:defRPr sz="2100"/>
            </a:lvl4pPr>
            <a:lvl5pPr marL="1923898" indent="0">
              <a:buNone/>
              <a:defRPr sz="2100"/>
            </a:lvl5pPr>
            <a:lvl6pPr marL="2404872" indent="0">
              <a:buNone/>
              <a:defRPr sz="2100"/>
            </a:lvl6pPr>
            <a:lvl7pPr marL="2885846" indent="0">
              <a:buNone/>
              <a:defRPr sz="2100"/>
            </a:lvl7pPr>
            <a:lvl8pPr marL="3366821" indent="0">
              <a:buNone/>
              <a:defRPr sz="2100"/>
            </a:lvl8pPr>
            <a:lvl9pPr marL="3847795" indent="0">
              <a:buNone/>
              <a:defRPr sz="21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334" y="5424490"/>
            <a:ext cx="5942648" cy="813432"/>
          </a:xfrm>
        </p:spPr>
        <p:txBody>
          <a:bodyPr/>
          <a:lstStyle>
            <a:lvl1pPr marL="0" indent="0">
              <a:buNone/>
              <a:defRPr sz="1500"/>
            </a:lvl1pPr>
            <a:lvl2pPr marL="480974" indent="0">
              <a:buNone/>
              <a:defRPr sz="1300"/>
            </a:lvl2pPr>
            <a:lvl3pPr marL="961949" indent="0">
              <a:buNone/>
              <a:defRPr sz="1100"/>
            </a:lvl3pPr>
            <a:lvl4pPr marL="1442923" indent="0">
              <a:buNone/>
              <a:defRPr sz="900"/>
            </a:lvl4pPr>
            <a:lvl5pPr marL="1923898" indent="0">
              <a:buNone/>
              <a:defRPr sz="900"/>
            </a:lvl5pPr>
            <a:lvl6pPr marL="2404872" indent="0">
              <a:buNone/>
              <a:defRPr sz="900"/>
            </a:lvl6pPr>
            <a:lvl7pPr marL="2885846" indent="0">
              <a:buNone/>
              <a:defRPr sz="900"/>
            </a:lvl7pPr>
            <a:lvl8pPr marL="3366821" indent="0">
              <a:buNone/>
              <a:defRPr sz="900"/>
            </a:lvl8pPr>
            <a:lvl9pPr marL="384779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AEC64277-8DE7-0C1A-98B3-68588AA6B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63EF-FE52-45E8-AE96-5B8048E3E5D2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6634AD4-30FA-9918-D486-4C8958F2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304F0223-69F3-8D2D-E794-F7FFFFC2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6579-27C2-417E-821B-CC94150471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39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3D186BFA-84B5-682C-D52D-D6F3FA52BF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7813"/>
            <a:ext cx="89138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95" tIns="48097" rIns="96195" bIns="480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63C92E1C-FE5C-75F3-7BB2-84DD2FA842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17663"/>
            <a:ext cx="8913813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195" tIns="48097" rIns="96195" bIns="48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4C8236-92DB-27E4-1D59-2C6105111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424613"/>
            <a:ext cx="2311400" cy="368300"/>
          </a:xfrm>
          <a:prstGeom prst="rect">
            <a:avLst/>
          </a:prstGeom>
        </p:spPr>
        <p:txBody>
          <a:bodyPr vert="horz" wrap="square" lIns="96195" tIns="48097" rIns="96195" bIns="48097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defRPr kumimoji="0" sz="1300">
                <a:solidFill>
                  <a:srgbClr val="898989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</a:lstStyle>
          <a:p>
            <a:pPr>
              <a:defRPr/>
            </a:pPr>
            <a:fld id="{022D1F62-04F8-45F0-A281-FDF40746F42F}" type="datetimeFigureOut">
              <a:rPr lang="ko-KR" altLang="en-US"/>
              <a:pPr>
                <a:defRPr/>
              </a:pPr>
              <a:t>2025-11-03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E7B50D-919F-E587-8510-7C94E9352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424613"/>
            <a:ext cx="3135313" cy="368300"/>
          </a:xfrm>
          <a:prstGeom prst="rect">
            <a:avLst/>
          </a:prstGeom>
        </p:spPr>
        <p:txBody>
          <a:bodyPr vert="horz" wrap="square" lIns="96195" tIns="48097" rIns="96195" bIns="48097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300">
                <a:solidFill>
                  <a:srgbClr val="898989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699FA5-A6B2-1A8A-8338-F848D9960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7713" y="6424613"/>
            <a:ext cx="2311400" cy="368300"/>
          </a:xfrm>
          <a:prstGeom prst="rect">
            <a:avLst/>
          </a:prstGeom>
        </p:spPr>
        <p:txBody>
          <a:bodyPr vert="horz" wrap="square" lIns="96195" tIns="48097" rIns="96195" bIns="48097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300">
                <a:solidFill>
                  <a:srgbClr val="898989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</a:lstStyle>
          <a:p>
            <a:pPr>
              <a:defRPr/>
            </a:pPr>
            <a:fld id="{C1F87F4C-85F7-46ED-8380-E20A867C79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  <p:sldLayoutId id="2147484398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</a:defRPr>
      </a:lvl5pPr>
      <a:lvl6pPr marL="480974" algn="ctr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61949" algn="ctr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442923" algn="ctr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923898" algn="ctr" rtl="0" fontAlgn="base" latinLnBrk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60363" indent="-36036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n-cs"/>
        </a:defRPr>
      </a:lvl1pPr>
      <a:lvl2pPr marL="781050" indent="-300038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n-cs"/>
        </a:defRPr>
      </a:lvl2pPr>
      <a:lvl3pPr marL="1201738" indent="-23971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n-cs"/>
        </a:defRPr>
      </a:lvl3pPr>
      <a:lvl4pPr marL="1682750" indent="-23971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n-cs"/>
        </a:defRPr>
      </a:lvl4pPr>
      <a:lvl5pPr marL="2163763" indent="-239713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맑은 고딕" panose="020B0503020000020004" pitchFamily="34" charset="-127"/>
          <a:ea typeface="맑은 고딕" panose="020B0503020000020004" pitchFamily="34" charset="-127"/>
          <a:cs typeface="+mn-cs"/>
        </a:defRPr>
      </a:lvl5pPr>
      <a:lvl6pPr marL="2645359" indent="-240487" algn="l" defTabSz="96194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334" indent="-240487" algn="l" defTabSz="96194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7308" indent="-240487" algn="l" defTabSz="96194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282" indent="-240487" algn="l" defTabSz="96194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74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949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923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898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872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846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821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795" algn="l" defTabSz="96194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id="{C7A650B6-8227-C9A4-FE2C-D634E0B938F8}"/>
              </a:ext>
            </a:extLst>
          </p:cNvPr>
          <p:cNvSpPr txBox="1"/>
          <p:nvPr/>
        </p:nvSpPr>
        <p:spPr>
          <a:xfrm>
            <a:off x="866701" y="2414710"/>
            <a:ext cx="7906306" cy="68238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zh-CN" altLang="en-US" sz="60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天星自动化加工项目类</a:t>
            </a:r>
            <a:r>
              <a:rPr lang="en-US" altLang="zh-CN" sz="60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FEMA</a:t>
            </a:r>
            <a:r>
              <a:rPr lang="zh-CN" altLang="en-US" sz="60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资料</a:t>
            </a:r>
            <a:endParaRPr lang="en-US" altLang="ko-KR" sz="24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E5A98-3CDA-3C75-0BEF-A6EA9B9EF3DF}"/>
              </a:ext>
            </a:extLst>
          </p:cNvPr>
          <p:cNvSpPr txBox="1"/>
          <p:nvPr/>
        </p:nvSpPr>
        <p:spPr>
          <a:xfrm>
            <a:off x="7048500" y="3971925"/>
            <a:ext cx="17367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192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맑은 고딕" panose="020B0503020000020004" pitchFamily="50" charset="-127"/>
              </a:rPr>
              <a:t>TELSTAR </a:t>
            </a:r>
            <a:endParaRPr lang="ko-KR" altLang="en-US" sz="1192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0F50E-FE51-034F-8B15-C087DFCC64DB}"/>
              </a:ext>
            </a:extLst>
          </p:cNvPr>
          <p:cNvSpPr txBox="1"/>
          <p:nvPr/>
        </p:nvSpPr>
        <p:spPr>
          <a:xfrm>
            <a:off x="2984500" y="3735388"/>
            <a:ext cx="58277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201191">
              <a:lnSpc>
                <a:spcPct val="150000"/>
              </a:lnSpc>
              <a:defRPr/>
            </a:pPr>
            <a:r>
              <a:rPr lang="en-US" altLang="ko-KR" sz="758" dirty="0">
                <a:solidFill>
                  <a:schemeClr val="bg1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With Expertise in Building &amp; #</a:t>
            </a:r>
            <a:r>
              <a:rPr lang="en-US" altLang="ko-KR" sz="758" dirty="0" err="1">
                <a:solidFill>
                  <a:schemeClr val="bg1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erating</a:t>
            </a:r>
            <a:r>
              <a:rPr lang="en-US" altLang="ko-KR" sz="758" dirty="0">
                <a:solidFill>
                  <a:schemeClr val="bg1">
                    <a:lumMod val="75000"/>
                  </a:schemeClr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Customized Smart Factory Based on Big Data Management Technology </a:t>
            </a:r>
            <a:endParaRPr lang="ko-KR" altLang="en-US" sz="758" dirty="0">
              <a:solidFill>
                <a:schemeClr val="bg1">
                  <a:lumMod val="75000"/>
                </a:schemeClr>
              </a:solidFill>
              <a:latin typeface="+mj-lt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22254A7-A4A8-C733-4760-08638B1C1C2A}"/>
              </a:ext>
            </a:extLst>
          </p:cNvPr>
          <p:cNvSpPr/>
          <p:nvPr/>
        </p:nvSpPr>
        <p:spPr>
          <a:xfrm>
            <a:off x="565150" y="4578350"/>
            <a:ext cx="5362575" cy="1682750"/>
          </a:xfrm>
          <a:prstGeom prst="rect">
            <a:avLst/>
          </a:prstGeom>
          <a:gradFill flip="none" rotWithShape="1">
            <a:gsLst>
              <a:gs pos="29000">
                <a:srgbClr val="E9E9E5"/>
              </a:gs>
              <a:gs pos="65000">
                <a:srgbClr val="00B0F0"/>
              </a:gs>
              <a:gs pos="100000">
                <a:srgbClr val="00B0F0"/>
              </a:gs>
            </a:gsLst>
            <a:lin ang="9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41695-407B-3F49-E922-686586C2A339}"/>
              </a:ext>
            </a:extLst>
          </p:cNvPr>
          <p:cNvSpPr txBox="1"/>
          <p:nvPr/>
        </p:nvSpPr>
        <p:spPr>
          <a:xfrm>
            <a:off x="3441700" y="5464175"/>
            <a:ext cx="5711825" cy="525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704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C#yright</a:t>
            </a:r>
            <a: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© 2021 by TELSTAR Corporation. ALL RIGHTS RESERVED.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No part of this publication may be reproduced, stored in a retrieval system, or transmitted in any form or by any means —</a:t>
            </a:r>
            <a:b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</a:br>
            <a: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electronic, mechanical, </a:t>
            </a:r>
            <a:r>
              <a:rPr lang="en-US" altLang="ko-KR" sz="704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photoc#ying</a:t>
            </a:r>
            <a: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recording, or otherwise — without the permission of TELSTAR.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704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This document provides an outline of a presentation and is incomplete without the accompanying oral commentary and discussion.</a:t>
            </a:r>
            <a:endParaRPr lang="ko-KR" altLang="en-US" sz="704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9" name="자유형 18">
            <a:extLst>
              <a:ext uri="{FF2B5EF4-FFF2-40B4-BE49-F238E27FC236}">
                <a16:creationId xmlns:a16="http://schemas.microsoft.com/office/drawing/2014/main" id="{7A0A1A72-0D4E-C386-731B-630F3D63BB64}"/>
              </a:ext>
            </a:extLst>
          </p:cNvPr>
          <p:cNvSpPr/>
          <p:nvPr/>
        </p:nvSpPr>
        <p:spPr>
          <a:xfrm>
            <a:off x="-7938" y="679450"/>
            <a:ext cx="2763838" cy="5576888"/>
          </a:xfrm>
          <a:custGeom>
            <a:avLst/>
            <a:gdLst>
              <a:gd name="connsiteX0" fmla="*/ 5102087 w 5102087"/>
              <a:gd name="connsiteY0" fmla="*/ 1974574 h 10296939"/>
              <a:gd name="connsiteX1" fmla="*/ 4214191 w 5102087"/>
              <a:gd name="connsiteY1" fmla="*/ 0 h 10296939"/>
              <a:gd name="connsiteX2" fmla="*/ 0 w 5102087"/>
              <a:gd name="connsiteY2" fmla="*/ 0 h 10296939"/>
              <a:gd name="connsiteX3" fmla="*/ 0 w 5102087"/>
              <a:gd name="connsiteY3" fmla="*/ 10296939 h 10296939"/>
              <a:gd name="connsiteX4" fmla="*/ 1258956 w 5102087"/>
              <a:gd name="connsiteY4" fmla="*/ 10296939 h 10296939"/>
              <a:gd name="connsiteX5" fmla="*/ 1364974 w 5102087"/>
              <a:gd name="connsiteY5" fmla="*/ 10296939 h 10296939"/>
              <a:gd name="connsiteX6" fmla="*/ 1364974 w 5102087"/>
              <a:gd name="connsiteY6" fmla="*/ 1987826 h 10296939"/>
              <a:gd name="connsiteX7" fmla="*/ 5102087 w 5102087"/>
              <a:gd name="connsiteY7" fmla="*/ 1974574 h 1029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2087" h="10296939">
                <a:moveTo>
                  <a:pt x="5102087" y="1974574"/>
                </a:moveTo>
                <a:lnTo>
                  <a:pt x="4214191" y="0"/>
                </a:lnTo>
                <a:lnTo>
                  <a:pt x="0" y="0"/>
                </a:lnTo>
                <a:lnTo>
                  <a:pt x="0" y="10296939"/>
                </a:lnTo>
                <a:lnTo>
                  <a:pt x="1258956" y="10296939"/>
                </a:lnTo>
                <a:lnTo>
                  <a:pt x="1364974" y="10296939"/>
                </a:lnTo>
                <a:lnTo>
                  <a:pt x="1364974" y="1987826"/>
                </a:lnTo>
                <a:lnTo>
                  <a:pt x="5102087" y="197457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lt"/>
            </a:endParaRPr>
          </a:p>
        </p:txBody>
      </p:sp>
      <p:pic>
        <p:nvPicPr>
          <p:cNvPr id="4104" name="그림 6">
            <a:extLst>
              <a:ext uri="{FF2B5EF4-FFF2-40B4-BE49-F238E27FC236}">
                <a16:creationId xmlns:a16="http://schemas.microsoft.com/office/drawing/2014/main" id="{D6AC3F2A-E42A-32BD-788D-428CEB9B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4800" y="5414963"/>
            <a:ext cx="544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/>
          <p:cNvGraphicFramePr>
            <a:graphicFrameLocks noGrp="1"/>
          </p:cNvGraphicFramePr>
          <p:nvPr/>
        </p:nvGraphicFramePr>
        <p:xfrm>
          <a:off x="271463" y="1606550"/>
          <a:ext cx="9469438" cy="5238750"/>
        </p:xfrm>
        <a:graphic>
          <a:graphicData uri="http://schemas.openxmlformats.org/drawingml/2006/table">
            <a:tbl>
              <a:tblPr/>
              <a:tblGrid>
                <a:gridCol w="46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8765">
                <a:tc rowSpan="3"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·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图 纸 号  </a:t>
                      </a: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: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·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问题内容：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表面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 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镀层不良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C</a:t>
                      </a: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71974" marR="35987" marT="0" marB="36376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改善对策：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▣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根本原因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: 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表面有污渍，出货包装前未仔细确认。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▣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解决方案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: 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重新电镀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▣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再发防止方案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: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要求供应商对品质进行管控，出厂前对电镀件仔细确认，不良品退回重镀。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  </a:t>
                      </a: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143972" marR="35987" marT="36376" marB="36376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改善主管组</a:t>
                      </a: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7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宋体" panose="02010600030101010101" pitchFamily="2" charset="-122"/>
                        </a:rPr>
                        <a:t>张峰</a:t>
                      </a: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2025/10/13</a:t>
                      </a: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313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B" pitchFamily="18" charset="-127"/>
                          <a:ea typeface="宋体" panose="02010600030101010101" pitchFamily="2" charset="-122"/>
                        </a:rPr>
                        <a:t>完</a:t>
                      </a: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40" name="AutoShape 15"/>
          <p:cNvSpPr/>
          <p:nvPr/>
        </p:nvSpPr>
        <p:spPr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lIns="91321" tIns="45660" rIns="91321" bIns="45660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现象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及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问题点</a:t>
            </a:r>
            <a:endParaRPr lang="ko-KR" altLang="en-US" sz="1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41" name="AutoShape 15"/>
          <p:cNvSpPr/>
          <p:nvPr/>
        </p:nvSpPr>
        <p:spPr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lIns="91321" tIns="45660" rIns="91321" bIns="45660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改善对策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及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日期</a:t>
            </a:r>
            <a:endParaRPr lang="ko-KR" altLang="en-US" sz="1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26609"/>
              </p:ext>
            </p:extLst>
          </p:nvPr>
        </p:nvGraphicFramePr>
        <p:xfrm>
          <a:off x="273050" y="1208088"/>
          <a:ext cx="9469437" cy="335280"/>
        </p:xfrm>
        <a:graphic>
          <a:graphicData uri="http://schemas.openxmlformats.org/drawingml/2006/table">
            <a:tbl>
              <a:tblPr/>
              <a:tblGrid>
                <a:gridCol w="61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2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3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22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2025.10.12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昌源威亚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1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设备制造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设计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包装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组装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购买品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862" name="Rectangle 17"/>
          <p:cNvSpPr/>
          <p:nvPr/>
        </p:nvSpPr>
        <p:spPr>
          <a:xfrm>
            <a:off x="55563" y="725488"/>
            <a:ext cx="7391400" cy="503237"/>
          </a:xfrm>
          <a:prstGeom prst="rect">
            <a:avLst/>
          </a:prstGeom>
          <a:noFill/>
          <a:ln w="9525">
            <a:noFill/>
          </a:ln>
        </p:spPr>
        <p:txBody>
          <a:bodyPr lIns="89495" tIns="44748" rIns="89495" bIns="44748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894080"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  ● </a:t>
            </a:r>
            <a:r>
              <a:rPr lang="zh-CN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问题点</a:t>
            </a:r>
            <a:r>
              <a:rPr lang="en-US" altLang="zh-CN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9</a:t>
            </a:r>
            <a:r>
              <a:rPr lang="ko-KR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:</a:t>
            </a:r>
            <a:endParaRPr lang="ko-KR" altLang="en-US" sz="1800" dirty="0">
              <a:solidFill>
                <a:srgbClr val="0000FF"/>
              </a:solidFill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704263" y="309563"/>
            <a:ext cx="1008063" cy="36353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대  외  비</a:t>
            </a:r>
            <a:endParaRPr kumimoji="1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현대하모니 L" panose="02020603020101020101" pitchFamily="18" charset="-127"/>
              <a:ea typeface="현대하모니 L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(RESTRICTED)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현대하모니 L" panose="02020603020101020101" pitchFamily="18" charset="-127"/>
              <a:ea typeface="현대하모니 L" panose="02020603020101020101" pitchFamily="18" charset="-127"/>
              <a:cs typeface="+mn-cs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 bwMode="auto">
          <a:xfrm>
            <a:off x="703677" y="136626"/>
            <a:ext cx="7089916" cy="58941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0" tIns="0" rIns="0" bIns="0" numCol="1" anchor="ctr" anchorCtr="0" compatLnSpc="1"/>
          <a:lstStyle/>
          <a:p>
            <a:pPr marL="0" marR="0" lvl="0" indent="0" algn="l" defTabSz="91376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9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昌源威亚车桥改造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1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项目问题点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10800000" scaled="1"/>
              </a:gradFill>
              <a:effectLst/>
              <a:uLnTx/>
              <a:uFillTx/>
              <a:latin typeface="HDharmony M" panose="02020603020101020101" pitchFamily="18" charset="-127"/>
              <a:ea typeface="HDharmony M" panose="02020603020101020101" pitchFamily="18" charset="-127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438" y="1208876"/>
            <a:ext cx="753155" cy="312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95" y="2637885"/>
            <a:ext cx="4420362" cy="30850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797" y="3825552"/>
            <a:ext cx="2011166" cy="162372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D7CF9-8185-6B05-98F5-B4A3E0475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915A0A93-F431-78C6-7315-69505B758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27489"/>
              </p:ext>
            </p:extLst>
          </p:nvPr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及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问题点</a:t>
                      </a:r>
                      <a:endParaRPr kumimoji="1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镀层起皮：</a:t>
                      </a:r>
                      <a:r>
                        <a:rPr kumimoji="1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镀层过厚</a:t>
                      </a:r>
                      <a:r>
                        <a:rPr kumimoji="1" lang="en-US" altLang="zh-CN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/</a:t>
                      </a:r>
                      <a:r>
                        <a:rPr kumimoji="1" lang="zh-CN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清洁不彻底</a:t>
                      </a:r>
                      <a:endParaRPr kumimoji="1" lang="en-US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镀层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10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微米以下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/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清洁彻底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/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遵守镀的每道工序时间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9" name="AutoShape 15">
            <a:extLst>
              <a:ext uri="{FF2B5EF4-FFF2-40B4-BE49-F238E27FC236}">
                <a16:creationId xmlns:a16="http://schemas.microsoft.com/office/drawing/2014/main" id="{430A74C7-183C-EB0E-EF70-F450BA9C0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170" name="AutoShape 15">
            <a:extLst>
              <a:ext uri="{FF2B5EF4-FFF2-40B4-BE49-F238E27FC236}">
                <a16:creationId xmlns:a16="http://schemas.microsoft.com/office/drawing/2014/main" id="{661AF97A-A23F-208E-CF3D-1EA7D4D63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FB7494ED-A23C-4D3A-2399-4C1235E5AA39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4E882679-58DC-B4FD-F18B-FA189D726FD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镀层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问题点汇总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E03615-5C1E-5AB2-CAE6-D7587F1A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14" y="2673424"/>
            <a:ext cx="3384376" cy="3785755"/>
          </a:xfrm>
          <a:prstGeom prst="rect">
            <a:avLst/>
          </a:prstGeom>
        </p:spPr>
      </p:pic>
      <p:pic>
        <p:nvPicPr>
          <p:cNvPr id="7" name="图片 6" descr="图片包含 游戏机&#10;&#10;描述已自动生成">
            <a:extLst>
              <a:ext uri="{FF2B5EF4-FFF2-40B4-BE49-F238E27FC236}">
                <a16:creationId xmlns:a16="http://schemas.microsoft.com/office/drawing/2014/main" id="{E3C7041E-9591-90E4-B6ED-DEA92E252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49932" y="2356950"/>
            <a:ext cx="2537784" cy="3384373"/>
          </a:xfrm>
          <a:prstGeom prst="rect">
            <a:avLst/>
          </a:prstGeom>
        </p:spPr>
      </p:pic>
      <p:graphicFrame>
        <p:nvGraphicFramePr>
          <p:cNvPr id="2" name="Group 65">
            <a:extLst>
              <a:ext uri="{FF2B5EF4-FFF2-40B4-BE49-F238E27FC236}">
                <a16:creationId xmlns:a16="http://schemas.microsoft.com/office/drawing/2014/main" id="{0377A0D3-EC8D-F8FF-D468-5F602C8993E7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HMMI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박용신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7">
            <a:extLst>
              <a:ext uri="{FF2B5EF4-FFF2-40B4-BE49-F238E27FC236}">
                <a16:creationId xmlns:a16="http://schemas.microsoft.com/office/drawing/2014/main" id="{1473625C-FFA3-82E6-D294-E15BF1FEC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1: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镀层不良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491507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EF5B3-F1E0-74E8-5F11-62BFB7428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AAF60625-7C43-8ADF-4B3F-271183AB8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29255"/>
              </p:ext>
            </p:extLst>
          </p:nvPr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及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问题点</a:t>
                      </a:r>
                      <a:endParaRPr kumimoji="1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镀铬</a:t>
                      </a: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装饰铬外观不良，刮手。</a:t>
                      </a: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换图片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9" name="AutoShape 15">
            <a:extLst>
              <a:ext uri="{FF2B5EF4-FFF2-40B4-BE49-F238E27FC236}">
                <a16:creationId xmlns:a16="http://schemas.microsoft.com/office/drawing/2014/main" id="{7B07C481-0AB2-E564-EF1E-6F39A05FB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170" name="AutoShape 15">
            <a:extLst>
              <a:ext uri="{FF2B5EF4-FFF2-40B4-BE49-F238E27FC236}">
                <a16:creationId xmlns:a16="http://schemas.microsoft.com/office/drawing/2014/main" id="{0C0E3B63-A76E-81F5-254A-5FA96EDEA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9388E7A-244D-B2D9-4868-3D146172B9BD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6778B8CD-81F5-AB71-C5CC-A17734D4DAC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镀层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问题点汇总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0D8A640-9652-3B3F-1A7C-FBF8810C9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02" y="2865438"/>
            <a:ext cx="4164142" cy="3040484"/>
          </a:xfrm>
          <a:prstGeom prst="rect">
            <a:avLst/>
          </a:prstGeom>
        </p:spPr>
      </p:pic>
      <p:graphicFrame>
        <p:nvGraphicFramePr>
          <p:cNvPr id="3" name="Group 65">
            <a:extLst>
              <a:ext uri="{FF2B5EF4-FFF2-40B4-BE49-F238E27FC236}">
                <a16:creationId xmlns:a16="http://schemas.microsoft.com/office/drawing/2014/main" id="{11370BFA-9FA6-145A-92C9-E33D15FFC58F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HMMI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박용신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7">
            <a:extLst>
              <a:ext uri="{FF2B5EF4-FFF2-40B4-BE49-F238E27FC236}">
                <a16:creationId xmlns:a16="http://schemas.microsoft.com/office/drawing/2014/main" id="{6439E40A-6CCD-3FC3-1D7B-AE3BD5AB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2: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镀层不良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574262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ED600-229B-95E6-F92B-492035DC3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C86FE218-D020-AA21-0A3F-66F862E71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425761"/>
              </p:ext>
            </p:extLst>
          </p:nvPr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及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问题点</a:t>
                      </a:r>
                      <a:endParaRPr kumimoji="1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镀锌件外观不良</a:t>
                      </a:r>
                      <a:b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有污渍</a:t>
                      </a:r>
                      <a:b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颜色与色卡不一致（标准为蓝白锌</a:t>
                      </a: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热处理加工品需要镀铬；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2.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镀锌全部为蓝白锌；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9" name="AutoShape 15">
            <a:extLst>
              <a:ext uri="{FF2B5EF4-FFF2-40B4-BE49-F238E27FC236}">
                <a16:creationId xmlns:a16="http://schemas.microsoft.com/office/drawing/2014/main" id="{EB65211C-34C0-3B15-270B-90D2E036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170" name="AutoShape 15">
            <a:extLst>
              <a:ext uri="{FF2B5EF4-FFF2-40B4-BE49-F238E27FC236}">
                <a16:creationId xmlns:a16="http://schemas.microsoft.com/office/drawing/2014/main" id="{6709FF0B-CB51-1358-7472-56DE5258D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E124929-7D5B-A847-D60F-01DF93CDA45E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3DA08694-9CCD-C142-9BC9-84D5F02B3AF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镀层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问题点汇总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7" name="图片 6" descr="图示, 工程绘图&#10;&#10;描述已自动生成">
            <a:extLst>
              <a:ext uri="{FF2B5EF4-FFF2-40B4-BE49-F238E27FC236}">
                <a16:creationId xmlns:a16="http://schemas.microsoft.com/office/drawing/2014/main" id="{FBFF6721-36D6-FE2F-82B6-EEB9BF935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694" y="3221731"/>
            <a:ext cx="1798855" cy="239894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BDDAF19-96A9-4017-B9E0-19E7B88A3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3" y="3537520"/>
            <a:ext cx="3486618" cy="2398942"/>
          </a:xfrm>
          <a:prstGeom prst="rect">
            <a:avLst/>
          </a:prstGeom>
        </p:spPr>
      </p:pic>
      <p:graphicFrame>
        <p:nvGraphicFramePr>
          <p:cNvPr id="2" name="Group 65">
            <a:extLst>
              <a:ext uri="{FF2B5EF4-FFF2-40B4-BE49-F238E27FC236}">
                <a16:creationId xmlns:a16="http://schemas.microsoft.com/office/drawing/2014/main" id="{1537FE08-5A8F-F6BB-21F7-D1C49F8D2AB3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HMMI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박용신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7">
            <a:extLst>
              <a:ext uri="{FF2B5EF4-FFF2-40B4-BE49-F238E27FC236}">
                <a16:creationId xmlns:a16="http://schemas.microsoft.com/office/drawing/2014/main" id="{6431DEF7-199D-B639-42CE-5069A6E51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3: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镀层颜色不对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455724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DCFEA-874D-9C2A-DC03-6E9450133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F43C8FED-9FA0-C614-AA73-71AFA7527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041890"/>
              </p:ext>
            </p:extLst>
          </p:nvPr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及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问题点</a:t>
                      </a:r>
                      <a:endParaRPr kumimoji="1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镀锌件外观</a:t>
                      </a:r>
                      <a:r>
                        <a:rPr kumimoji="1" lang="zh-CN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不良</a:t>
                      </a:r>
                      <a:r>
                        <a:rPr kumimoji="1" lang="en-US" altLang="zh-CN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/</a:t>
                      </a:r>
                      <a:r>
                        <a:rPr kumimoji="1" lang="zh-CN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材料不良</a:t>
                      </a:r>
                      <a:endParaRPr kumimoji="1" lang="en-US" altLang="ko-K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镀锌件表面必须处理：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1.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表面需要平磨或者加工；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9" name="AutoShape 15">
            <a:extLst>
              <a:ext uri="{FF2B5EF4-FFF2-40B4-BE49-F238E27FC236}">
                <a16:creationId xmlns:a16="http://schemas.microsoft.com/office/drawing/2014/main" id="{DC8F17BB-4A91-6CFB-E808-2543754B5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170" name="AutoShape 15">
            <a:extLst>
              <a:ext uri="{FF2B5EF4-FFF2-40B4-BE49-F238E27FC236}">
                <a16:creationId xmlns:a16="http://schemas.microsoft.com/office/drawing/2014/main" id="{6E202414-496F-5AA7-B362-F37BA000E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37FAE14-C3A6-45ED-730B-DE3D38EB90E5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D9C994C-63EE-4994-78BE-83AB5EDE0B7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镀层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问题点汇总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81C6DA-6EB9-A611-58E7-887FF666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43" y="2865438"/>
            <a:ext cx="2868438" cy="15361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AA426A-9E03-E396-E989-5B0AB5ADA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43" y="4545631"/>
            <a:ext cx="2868438" cy="1844971"/>
          </a:xfrm>
          <a:prstGeom prst="rect">
            <a:avLst/>
          </a:prstGeom>
        </p:spPr>
      </p:pic>
      <p:graphicFrame>
        <p:nvGraphicFramePr>
          <p:cNvPr id="2" name="Group 65">
            <a:extLst>
              <a:ext uri="{FF2B5EF4-FFF2-40B4-BE49-F238E27FC236}">
                <a16:creationId xmlns:a16="http://schemas.microsoft.com/office/drawing/2014/main" id="{22C13D1B-2F3C-243C-AED7-493E0D3D32CA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HMMI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박용신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17">
            <a:extLst>
              <a:ext uri="{FF2B5EF4-FFF2-40B4-BE49-F238E27FC236}">
                <a16:creationId xmlns:a16="http://schemas.microsoft.com/office/drawing/2014/main" id="{8A3600E8-4986-7EBD-4B7F-C3E4B8E4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4: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镀锌表面不良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81582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C0D61-745B-DA62-873B-18BA0B9FE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3D09BA92-27FF-974A-5A5D-274CE99E0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19188"/>
              </p:ext>
            </p:extLst>
          </p:nvPr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及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问题点</a:t>
                      </a:r>
                      <a:endParaRPr kumimoji="1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表面处理后，公差需确认是否合格</a:t>
                      </a:r>
                      <a:b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重要部品需要使用专用检具检测</a:t>
                      </a: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1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：镀锌厚度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10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微米</a:t>
                      </a:r>
                      <a:b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</a:b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2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：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非精密配合件（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con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‘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v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，</a:t>
                      </a:r>
                      <a:r>
                        <a:rPr kumimoji="1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outo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turn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，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free turn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， 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divertor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，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lifter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等）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的轴按图纸公差下差，孔按图纸公差上差加工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9" name="AutoShape 15">
            <a:extLst>
              <a:ext uri="{FF2B5EF4-FFF2-40B4-BE49-F238E27FC236}">
                <a16:creationId xmlns:a16="http://schemas.microsoft.com/office/drawing/2014/main" id="{49B537FC-CBF2-5C56-CEEB-3EF44A7E9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170" name="AutoShape 15">
            <a:extLst>
              <a:ext uri="{FF2B5EF4-FFF2-40B4-BE49-F238E27FC236}">
                <a16:creationId xmlns:a16="http://schemas.microsoft.com/office/drawing/2014/main" id="{30A4DC85-6F71-BCFF-6D52-06FA02E44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62614AC-13B8-8630-55ED-11B58E63090D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88D5FC82-B84B-5B6A-1EE9-2983938BC3E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镀层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问题点汇总</a:t>
            </a:r>
            <a:endParaRPr dirty="0">
              <a:latin typeface="+mj-ea"/>
              <a:ea typeface="+mj-ea"/>
            </a:endParaRPr>
          </a:p>
        </p:txBody>
      </p:sp>
      <p:graphicFrame>
        <p:nvGraphicFramePr>
          <p:cNvPr id="2" name="Group 65">
            <a:extLst>
              <a:ext uri="{FF2B5EF4-FFF2-40B4-BE49-F238E27FC236}">
                <a16:creationId xmlns:a16="http://schemas.microsoft.com/office/drawing/2014/main" id="{47A0A4EB-BD39-F046-63AC-E63452AECAA2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HMMI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박용신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7">
            <a:extLst>
              <a:ext uri="{FF2B5EF4-FFF2-40B4-BE49-F238E27FC236}">
                <a16:creationId xmlns:a16="http://schemas.microsoft.com/office/drawing/2014/main" id="{9E7DFC05-9439-EFCC-D7DD-8064FD2D1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5: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镀层厚度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084062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D4937-8200-F805-5871-2959729B5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7B35F60F-A608-4855-5609-134230676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00310"/>
              </p:ext>
            </p:extLst>
          </p:nvPr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表面状态有密集划痕时入库时会要求退回修改，镀锌与包装前需要注意</a:t>
                      </a: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9" name="AutoShape 15">
            <a:extLst>
              <a:ext uri="{FF2B5EF4-FFF2-40B4-BE49-F238E27FC236}">
                <a16:creationId xmlns:a16="http://schemas.microsoft.com/office/drawing/2014/main" id="{C69ECDB8-A25A-61BB-3BCE-1A94DBA20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170" name="AutoShape 15">
            <a:extLst>
              <a:ext uri="{FF2B5EF4-FFF2-40B4-BE49-F238E27FC236}">
                <a16:creationId xmlns:a16="http://schemas.microsoft.com/office/drawing/2014/main" id="{1F87EF8A-08B3-E5D1-0347-9B00889EA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756642-C489-C183-AD67-C8BC6F57F0C4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97CD5CCB-65B7-EC37-92D1-AC6A019169D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镀层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问题点汇总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3" name="图片 2" descr="桌子上的电脑和手机&#10;&#10;AI 生成的内容可能不正确。">
            <a:extLst>
              <a:ext uri="{FF2B5EF4-FFF2-40B4-BE49-F238E27FC236}">
                <a16:creationId xmlns:a16="http://schemas.microsoft.com/office/drawing/2014/main" id="{06759116-6821-EC8C-7A8D-804250263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0" y="2723726"/>
            <a:ext cx="2826367" cy="3769225"/>
          </a:xfrm>
          <a:prstGeom prst="rect">
            <a:avLst/>
          </a:prstGeom>
        </p:spPr>
      </p:pic>
      <p:pic>
        <p:nvPicPr>
          <p:cNvPr id="7" name="图片 6" descr="图片包含 杯子, 金属, 盘子, 桌子&#10;&#10;AI 生成的内容可能不正确。">
            <a:extLst>
              <a:ext uri="{FF2B5EF4-FFF2-40B4-BE49-F238E27FC236}">
                <a16:creationId xmlns:a16="http://schemas.microsoft.com/office/drawing/2014/main" id="{8EE6E80B-825E-6B82-6910-74D8999A7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95" y="2028826"/>
            <a:ext cx="2721523" cy="3629406"/>
          </a:xfrm>
          <a:prstGeom prst="rect">
            <a:avLst/>
          </a:prstGeom>
        </p:spPr>
      </p:pic>
      <p:graphicFrame>
        <p:nvGraphicFramePr>
          <p:cNvPr id="2" name="Group 65">
            <a:extLst>
              <a:ext uri="{FF2B5EF4-FFF2-40B4-BE49-F238E27FC236}">
                <a16:creationId xmlns:a16="http://schemas.microsoft.com/office/drawing/2014/main" id="{9720DD18-55E9-978E-84E0-E7BB6F9FEF8B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HMMI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박용신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17">
            <a:extLst>
              <a:ext uri="{FF2B5EF4-FFF2-40B4-BE49-F238E27FC236}">
                <a16:creationId xmlns:a16="http://schemas.microsoft.com/office/drawing/2014/main" id="{C6F159DE-C401-5DD7-A87A-CEC29D84C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6: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镀层表面划痕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393059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D7D16-B6C2-1E37-50E0-25FF2E954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>
            <a:extLst>
              <a:ext uri="{FF2B5EF4-FFF2-40B4-BE49-F238E27FC236}">
                <a16:creationId xmlns:a16="http://schemas.microsoft.com/office/drawing/2014/main" id="{0D30E15B-4E79-5DD5-54B7-7D1ADD5E8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321883"/>
              </p:ext>
            </p:extLst>
          </p:nvPr>
        </p:nvGraphicFramePr>
        <p:xfrm>
          <a:off x="285750" y="1571625"/>
          <a:ext cx="9456737" cy="4989513"/>
        </p:xfrm>
        <a:graphic>
          <a:graphicData uri="http://schemas.openxmlformats.org/drawingml/2006/table">
            <a:tbl>
              <a:tblPr/>
              <a:tblGrid>
                <a:gridCol w="459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8137">
                <a:tc rowSpan="3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对   象</a:t>
                      </a:r>
                      <a:r>
                        <a:rPr kumimoji="1" lang="ko-KR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현대하모니 M" panose="02020603020101020101" pitchFamily="18" charset="-127"/>
                        </a:rPr>
                        <a:t> 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:</a:t>
                      </a: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镀锌厚度需单边</a:t>
                      </a:r>
                      <a:r>
                        <a:rPr kumimoji="1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5</a:t>
                      </a:r>
                      <a:r>
                        <a:rPr kumimoji="1" lang="zh-CN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微米以上，镀层过薄有生锈风险</a:t>
                      </a:r>
                      <a:endParaRPr kumimoji="1" lang="en-US" altLang="ko-K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71972" marR="35986" marT="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88900" indent="-889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镀锌要求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10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M" panose="02020603020101020101" pitchFamily="18" charset="-127"/>
                          <a:ea typeface="현대하모니 M" panose="02020603020101020101" pitchFamily="18" charset="-127"/>
                        </a:rPr>
                        <a:t>丝厚度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143969" marR="35986" marT="36370" marB="36370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改善主管组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0" marR="0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1" lang="en-US" altLang="ko-KR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M" panose="02020603020101020101" pitchFamily="18" charset="-127"/>
                        <a:ea typeface="현대하모니 M" panose="02020603020101020101" pitchFamily="18" charset="-127"/>
                        <a:cs typeface="+mn-cs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defTabSz="912813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defTabSz="912813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2813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현대하모니 B" panose="02020603020101020101" pitchFamily="18" charset="-127"/>
                        <a:ea typeface="현대하모니 B" panose="02020603020101020101" pitchFamily="18" charset="-127"/>
                      </a:endParaRPr>
                    </a:p>
                  </a:txBody>
                  <a:tcPr marL="35986" marR="35986" marT="36370" marB="36370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9" name="AutoShape 15">
            <a:extLst>
              <a:ext uri="{FF2B5EF4-FFF2-40B4-BE49-F238E27FC236}">
                <a16:creationId xmlns:a16="http://schemas.microsoft.com/office/drawing/2014/main" id="{1317D6B4-B629-0EFE-5DB8-2F3ABB1EA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不良现象</a:t>
            </a:r>
            <a:r>
              <a:rPr kumimoji="0" lang="en-US" altLang="zh-CN" sz="140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6170" name="AutoShape 15">
            <a:extLst>
              <a:ext uri="{FF2B5EF4-FFF2-40B4-BE49-F238E27FC236}">
                <a16:creationId xmlns:a16="http://schemas.microsoft.com/office/drawing/2014/main" id="{C2F687E0-6DE3-99D9-D006-6E9C2DD77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lIns="91321" tIns="45660" rIns="91321" bIns="45660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  <a:latin typeface="+mj-ea"/>
                <a:ea typeface="+mj-ea"/>
              </a:rPr>
              <a:t>良品</a:t>
            </a:r>
            <a:endParaRPr kumimoji="0" lang="ko-KR" altLang="en-US" sz="140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F199148-A976-744F-C23F-6F348A292D32}"/>
              </a:ext>
            </a:extLst>
          </p:cNvPr>
          <p:cNvSpPr/>
          <p:nvPr/>
        </p:nvSpPr>
        <p:spPr>
          <a:xfrm>
            <a:off x="8704263" y="309563"/>
            <a:ext cx="1008062" cy="363537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000" dirty="0">
                <a:solidFill>
                  <a:srgbClr val="FF0000"/>
                </a:solidFill>
                <a:latin typeface="+mj-ea"/>
                <a:ea typeface="+mj-ea"/>
              </a:rPr>
              <a:t>대  외  비</a:t>
            </a:r>
            <a:endParaRPr lang="en-US" altLang="ko-KR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latinLnBrk="1" hangingPunct="1">
              <a:defRPr/>
            </a:pPr>
            <a:r>
              <a:rPr lang="en-US" altLang="ko-KR" sz="1000" dirty="0">
                <a:solidFill>
                  <a:srgbClr val="FF0000"/>
                </a:solidFill>
                <a:latin typeface="+mj-ea"/>
                <a:ea typeface="+mj-ea"/>
              </a:rPr>
              <a:t>(RESTRICTED)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9D1588A3-2B4C-F2E2-8A56-0FD648F428A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7</a:t>
            </a:r>
            <a:r>
              <a:rPr lang="zh-CN" altLang="en-US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镀层</a:t>
            </a:r>
            <a:r>
              <a:rPr lang="zh-CN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latin typeface="+mj-ea"/>
                <a:ea typeface="+mj-ea"/>
              </a:rPr>
              <a:t>问题点汇总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6" name="图片 5" descr="图片包含 男人, 游戏机, 飞机&#10;&#10;AI 生成的内容可能不正确。">
            <a:extLst>
              <a:ext uri="{FF2B5EF4-FFF2-40B4-BE49-F238E27FC236}">
                <a16:creationId xmlns:a16="http://schemas.microsoft.com/office/drawing/2014/main" id="{059E91CC-D2AB-A72F-2411-D051D0B3F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90" y="2961456"/>
            <a:ext cx="2537043" cy="3384376"/>
          </a:xfrm>
          <a:prstGeom prst="rect">
            <a:avLst/>
          </a:prstGeom>
        </p:spPr>
      </p:pic>
      <p:graphicFrame>
        <p:nvGraphicFramePr>
          <p:cNvPr id="2" name="Group 65">
            <a:extLst>
              <a:ext uri="{FF2B5EF4-FFF2-40B4-BE49-F238E27FC236}">
                <a16:creationId xmlns:a16="http://schemas.microsoft.com/office/drawing/2014/main" id="{49133FA5-CC81-7D55-953A-8C312B4F5EBC}"/>
              </a:ext>
            </a:extLst>
          </p:cNvPr>
          <p:cNvGraphicFramePr>
            <a:graphicFrameLocks noGrp="1"/>
          </p:cNvGraphicFramePr>
          <p:nvPr/>
        </p:nvGraphicFramePr>
        <p:xfrm>
          <a:off x="273050" y="1208088"/>
          <a:ext cx="9469438" cy="312737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2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1/8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HMMI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박용신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맑은 고딕" panose="020B0503020000020004" pitchFamily="34" charset="-127"/>
                          <a:ea typeface="맑은 고딕" panose="020B0503020000020004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加工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设计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组装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其他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 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/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itchFamily="18" charset="-127"/>
                          <a:ea typeface="현대하모니 L" pitchFamily="18" charset="-127"/>
                        </a:rPr>
                        <a:t>评价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itchFamily="18" charset="-127"/>
                        <a:ea typeface="현대하모니 L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7">
            <a:extLst>
              <a:ext uri="{FF2B5EF4-FFF2-40B4-BE49-F238E27FC236}">
                <a16:creationId xmlns:a16="http://schemas.microsoft.com/office/drawing/2014/main" id="{C308B5D5-9DF2-9B54-8DAA-B298BD3AD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" y="725488"/>
            <a:ext cx="7391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5" tIns="44748" rIns="89495" bIns="44748" anchor="ctr"/>
          <a:lstStyle>
            <a:lvl1pPr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1pPr>
            <a:lvl2pPr marL="742950" indent="-28575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2pPr>
            <a:lvl3pPr marL="11430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3pPr>
            <a:lvl4pPr marL="1600200" indent="-228600" defTabSz="893763" latinLnBrk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4pPr>
            <a:lvl5pPr marL="2057400" indent="-228600" defTabSz="893763" latinLnBrk="1">
              <a:spcBef>
                <a:spcPct val="20000"/>
              </a:spcBef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5pPr>
            <a:lvl6pPr marL="25146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6pPr>
            <a:lvl7pPr marL="29718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7pPr>
            <a:lvl8pPr marL="34290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8pPr>
            <a:lvl9pPr marL="3886200" indent="-228600" defTabSz="893763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>
                <a:solidFill>
                  <a:schemeClr val="tx1"/>
                </a:solidFill>
                <a:latin typeface="맑은 고딕" panose="020B0503020000020004" pitchFamily="34" charset="-127"/>
                <a:ea typeface="맑은 고딕" panose="020B0503020000020004" pitchFamily="34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 ● 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问题点</a:t>
            </a:r>
            <a:r>
              <a:rPr kumimoji="0" lang="ko-KR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 </a:t>
            </a:r>
            <a:r>
              <a:rPr kumimoji="0" lang="en-US" altLang="ko-KR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7:</a:t>
            </a:r>
            <a:r>
              <a:rPr kumimoji="0" lang="zh-CN" altLang="en-US" sz="2000" dirty="0">
                <a:solidFill>
                  <a:srgbClr val="0000FF"/>
                </a:solidFill>
                <a:latin typeface="현대하모니 B" panose="02020603020101020101" pitchFamily="18" charset="-127"/>
                <a:ea typeface="현대하모니 B" panose="02020603020101020101" pitchFamily="18" charset="-127"/>
              </a:rPr>
              <a:t>焊接时使用工装，整体焊接后再加工</a:t>
            </a:r>
            <a:endParaRPr kumimoji="0" lang="ko-KR" altLang="en-US" sz="1800" dirty="0">
              <a:solidFill>
                <a:srgbClr val="0000FF"/>
              </a:solidFill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634994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9"/>
          <p:cNvGraphicFramePr>
            <a:graphicFrameLocks noGrp="1"/>
          </p:cNvGraphicFramePr>
          <p:nvPr/>
        </p:nvGraphicFramePr>
        <p:xfrm>
          <a:off x="271463" y="1606550"/>
          <a:ext cx="9469438" cy="5238750"/>
        </p:xfrm>
        <a:graphic>
          <a:graphicData uri="http://schemas.openxmlformats.org/drawingml/2006/table">
            <a:tbl>
              <a:tblPr/>
              <a:tblGrid>
                <a:gridCol w="460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6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7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8765">
                <a:tc rowSpan="3"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·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图 纸 号  </a:t>
                      </a: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: </a:t>
                      </a:r>
                      <a:r>
                        <a:rPr kumimoji="1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TA20250604-01011FA-001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·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问题内容：镀层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宋体" panose="02010600030101010101" pitchFamily="2" charset="-122"/>
                        </a:rPr>
                        <a:t>面较差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endParaRPr kumimoji="1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C</a:t>
                      </a:r>
                      <a:endParaRPr kumimoji="1" lang="en-US" altLang="ko-KR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71974" marR="35987" marT="0" marB="36376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88900" indent="-889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改善对策：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▣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根本原因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: 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宋体" panose="02010600030101010101" pitchFamily="2" charset="-122"/>
                        </a:rPr>
                        <a:t>图纸未标注加工的外观面没有加工表面直接电镀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▣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解决方案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: 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宋体" panose="02010600030101010101" pitchFamily="2" charset="-122"/>
                        </a:rPr>
                        <a:t>没有加工的表面在加工后，重新电镀</a:t>
                      </a: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▣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再发防止方案</a:t>
                      </a: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:</a:t>
                      </a: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宋体" panose="02010600030101010101" pitchFamily="2" charset="-122"/>
                        </a:rPr>
                        <a:t>电镀件，焊前毛坯料加工表面，焊后加工尺寸。</a:t>
                      </a: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 </a:t>
                      </a:r>
                      <a:endParaRPr kumimoji="1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  <a:p>
                      <a:pPr marL="88900" marR="0" lvl="0" indent="-88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1" lang="en-US" altLang="ko-K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Dharmony M" panose="02020603020101020101" pitchFamily="18" charset="-127"/>
                        <a:ea typeface="HDharmony M" panose="02020603020101020101" pitchFamily="18" charset="-127"/>
                      </a:endParaRPr>
                    </a:p>
                  </a:txBody>
                  <a:tcPr marL="143972" marR="35987" marT="36376" marB="36376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21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部门</a:t>
                      </a:r>
                      <a:endParaRPr kumimoji="1" lang="en-US" altLang="ko-K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改善主管组</a:t>
                      </a:r>
                    </a:p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</a:rPr>
                        <a:t>责任人</a:t>
                      </a:r>
                      <a:endParaRPr kumimoji="1" lang="ko-KR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改善日期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结果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0" marR="0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7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107950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07950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宋体" panose="02010600030101010101" pitchFamily="2" charset="-122"/>
                        </a:rPr>
                        <a:t>张峰</a:t>
                      </a: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174625" marR="0" lvl="0" indent="-174625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1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Dharmony M" panose="02020603020101020101" pitchFamily="18" charset="-127"/>
                          <a:ea typeface="HDharmony M" panose="02020603020101020101" pitchFamily="18" charset="-127"/>
                        </a:rPr>
                        <a:t>2025/10/18</a:t>
                      </a: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defTabSz="91313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313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B" pitchFamily="18" charset="-127"/>
                          <a:ea typeface="宋体" panose="02010600030101010101" pitchFamily="2" charset="-122"/>
                        </a:rPr>
                        <a:t>完</a:t>
                      </a:r>
                    </a:p>
                  </a:txBody>
                  <a:tcPr marL="35987" marR="35987" marT="36376" marB="36376" anchor="ctr" anchorCtr="1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40" name="AutoShape 15"/>
          <p:cNvSpPr/>
          <p:nvPr/>
        </p:nvSpPr>
        <p:spPr>
          <a:xfrm>
            <a:off x="331788" y="1657350"/>
            <a:ext cx="1454150" cy="309563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lIns="91321" tIns="45660" rIns="91321" bIns="45660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现象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及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问题点</a:t>
            </a:r>
            <a:endParaRPr lang="ko-KR" altLang="en-US" sz="1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841" name="AutoShape 15"/>
          <p:cNvSpPr/>
          <p:nvPr/>
        </p:nvSpPr>
        <p:spPr>
          <a:xfrm>
            <a:off x="4967288" y="1646238"/>
            <a:ext cx="2168525" cy="307975"/>
          </a:xfrm>
          <a:prstGeom prst="roundRect">
            <a:avLst>
              <a:gd name="adj" fmla="val 16667"/>
            </a:avLst>
          </a:prstGeom>
          <a:solidFill>
            <a:srgbClr val="FFFF99">
              <a:alpha val="43137"/>
            </a:srgbClr>
          </a:solidFill>
          <a:ln w="9525" cap="flat" cmpd="sng">
            <a:solidFill>
              <a:srgbClr val="808080"/>
            </a:solidFill>
            <a:prstDash val="solid"/>
            <a:headEnd type="none" w="med" len="med"/>
            <a:tailEnd type="none" w="med" len="med"/>
          </a:ln>
        </p:spPr>
        <p:txBody>
          <a:bodyPr wrap="none" lIns="91321" tIns="45660" rIns="91321" bIns="45660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改善对策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及</a:t>
            </a:r>
            <a:r>
              <a:rPr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日期</a:t>
            </a:r>
            <a:endParaRPr lang="ko-KR" altLang="en-US" sz="1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977705"/>
              </p:ext>
            </p:extLst>
          </p:nvPr>
        </p:nvGraphicFramePr>
        <p:xfrm>
          <a:off x="273050" y="1208088"/>
          <a:ext cx="9469437" cy="335280"/>
        </p:xfrm>
        <a:graphic>
          <a:graphicData uri="http://schemas.openxmlformats.org/drawingml/2006/table">
            <a:tbl>
              <a:tblPr/>
              <a:tblGrid>
                <a:gridCol w="611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4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2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3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22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点检日期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2025.10.13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工程名</a:t>
                      </a:r>
                      <a:endParaRPr kumimoji="0" lang="ko-KR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昌源威亚</a:t>
                      </a:r>
                      <a:r>
                        <a:rPr kumimoji="1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1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anose="020B0600000101010101" pitchFamily="34" charset="-127"/>
                          <a:ea typeface="Gulim" panose="020B0600000101010101" pitchFamily="34" charset="-127"/>
                        </a:rPr>
                        <a:t>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anose="020B0600000101010101" pitchFamily="34" charset="-127"/>
                        <a:ea typeface="Gulim" panose="020B0600000101010101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点检者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问题类型</a:t>
                      </a:r>
                      <a:endParaRPr kumimoji="0" lang="ko-KR" altLang="ko-K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0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5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Malgun Gothic" panose="020B0503020000020004" charset="-127"/>
                          <a:ea typeface="Malgun Gothic" panose="020B050302000002000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设备制造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设计</a:t>
                      </a:r>
                      <a:r>
                        <a:rPr kumimoji="0" lang="ko-K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包装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组装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/  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购买品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862" name="Rectangle 17"/>
          <p:cNvSpPr/>
          <p:nvPr/>
        </p:nvSpPr>
        <p:spPr>
          <a:xfrm>
            <a:off x="55563" y="725488"/>
            <a:ext cx="7391400" cy="503237"/>
          </a:xfrm>
          <a:prstGeom prst="rect">
            <a:avLst/>
          </a:prstGeom>
          <a:noFill/>
          <a:ln w="9525">
            <a:noFill/>
          </a:ln>
        </p:spPr>
        <p:txBody>
          <a:bodyPr lIns="89495" tIns="44748" rIns="89495" bIns="44748" anchor="ctr" anchorCtr="0"/>
          <a:lstStyle>
            <a:lvl1pPr marL="360680" indent="-36068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1050" indent="-30035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2055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275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4080" indent="-24003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894080" eaLnBrk="1" hangingPunct="1">
              <a:spcBef>
                <a:spcPct val="0"/>
              </a:spcBef>
              <a:buFontTx/>
              <a:buNone/>
            </a:pPr>
            <a:r>
              <a:rPr lang="ko-KR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  ● </a:t>
            </a:r>
            <a:r>
              <a:rPr lang="zh-CN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问题点</a:t>
            </a:r>
            <a:r>
              <a:rPr lang="en-US" altLang="zh-CN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8</a:t>
            </a:r>
            <a:r>
              <a:rPr lang="ko-KR" altLang="en-US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en-US" altLang="ko-KR" sz="2000" dirty="0">
                <a:solidFill>
                  <a:srgbClr val="0000FF"/>
                </a:solidFill>
                <a:latin typeface="현대하모니 B" pitchFamily="18" charset="-127"/>
                <a:ea typeface="현대하모니 B" pitchFamily="18" charset="-127"/>
              </a:rPr>
              <a:t>:</a:t>
            </a:r>
            <a:endParaRPr lang="ko-KR" altLang="en-US" sz="1800" dirty="0">
              <a:solidFill>
                <a:srgbClr val="0000FF"/>
              </a:solidFill>
              <a:latin typeface="현대하모니 B" pitchFamily="18" charset="-127"/>
              <a:ea typeface="현대하모니 B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704263" y="309563"/>
            <a:ext cx="1008063" cy="36353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대  외  비</a:t>
            </a:r>
            <a:endParaRPr kumimoji="1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현대하모니 L" panose="02020603020101020101" pitchFamily="18" charset="-127"/>
              <a:ea typeface="현대하모니 L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현대하모니 L" panose="02020603020101020101" pitchFamily="18" charset="-127"/>
                <a:ea typeface="현대하모니 L" panose="02020603020101020101" pitchFamily="18" charset="-127"/>
                <a:cs typeface="+mn-cs"/>
              </a:rPr>
              <a:t>(RESTRICTED)</a:t>
            </a:r>
            <a:endParaRPr kumimoji="1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현대하모니 L" panose="02020603020101020101" pitchFamily="18" charset="-127"/>
              <a:ea typeface="현대하모니 L" panose="02020603020101020101" pitchFamily="18" charset="-127"/>
              <a:cs typeface="+mn-cs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 hasCustomPrompt="1"/>
          </p:nvPr>
        </p:nvSpPr>
        <p:spPr bwMode="auto">
          <a:xfrm>
            <a:off x="703677" y="136626"/>
            <a:ext cx="7089916" cy="58941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0" tIns="0" rIns="0" bIns="0" numCol="1" anchor="ctr" anchorCtr="0" compatLnSpc="1"/>
          <a:lstStyle/>
          <a:p>
            <a:pPr marL="0" marR="0" lvl="0" indent="0" algn="l" defTabSz="913765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8.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昌源威亚车桥改造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1</a:t>
            </a: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10800000" scaled="1"/>
                </a:gradFill>
                <a:effectLst/>
                <a:uLnTx/>
                <a:uFillTx/>
                <a:latin typeface="HDharmony M" panose="02020603020101020101" pitchFamily="18" charset="-127"/>
                <a:ea typeface="HDharmony M" panose="02020603020101020101" pitchFamily="18" charset="-127"/>
                <a:cs typeface="+mn-cs"/>
              </a:rPr>
              <a:t>项目问题点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10800000" scaled="1"/>
              </a:gradFill>
              <a:effectLst/>
              <a:uLnTx/>
              <a:uFillTx/>
              <a:latin typeface="HDharmony M" panose="02020603020101020101" pitchFamily="18" charset="-127"/>
              <a:ea typeface="HDharmony M" panose="02020603020101020101" pitchFamily="18" charset="-127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657" y="1144906"/>
            <a:ext cx="576064" cy="312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8" y="2961455"/>
            <a:ext cx="4476402" cy="26329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685" y="3701822"/>
            <a:ext cx="1728192" cy="1622653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14848</TotalTime>
  <Words>1029</Words>
  <Application>Microsoft Office PowerPoint</Application>
  <PresentationFormat>自定义</PresentationFormat>
  <Paragraphs>445</Paragraphs>
  <Slides>10</Slides>
  <Notes>1</Notes>
  <HiddenSlides>2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굴림</vt:lpstr>
      <vt:lpstr>굴림</vt:lpstr>
      <vt:lpstr>현대하모니 B</vt:lpstr>
      <vt:lpstr>현대하모니 L</vt:lpstr>
      <vt:lpstr>HDharmony M</vt:lpstr>
      <vt:lpstr>HDharmony M</vt:lpstr>
      <vt:lpstr>HY헤드라인M</vt:lpstr>
      <vt:lpstr>Malgun Gothic</vt:lpstr>
      <vt:lpstr>宋体</vt:lpstr>
      <vt:lpstr>Arial</vt:lpstr>
      <vt:lpstr>Wingdings</vt:lpstr>
      <vt:lpstr>Office 테마</vt:lpstr>
      <vt:lpstr>PowerPoint 演示文稿</vt:lpstr>
      <vt:lpstr>镀层问题点汇总</vt:lpstr>
      <vt:lpstr>镀层问题点汇总</vt:lpstr>
      <vt:lpstr>镀层问题点汇总</vt:lpstr>
      <vt:lpstr>镀层问题点汇总</vt:lpstr>
      <vt:lpstr>镀层问题点汇总</vt:lpstr>
      <vt:lpstr>镀层问题点汇总</vt:lpstr>
      <vt:lpstr>7镀层问题点汇总</vt:lpstr>
      <vt:lpstr>8.昌源威亚车桥改造1线项目问题点</vt:lpstr>
      <vt:lpstr>9昌源威亚车桥改造1线项目问题点</vt:lpstr>
    </vt:vector>
  </TitlesOfParts>
  <Company>HMGC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e29177</cp:lastModifiedBy>
  <cp:revision>637</cp:revision>
  <cp:lastPrinted>2021-12-16T05:39:49Z</cp:lastPrinted>
  <dcterms:created xsi:type="dcterms:W3CDTF">2020-03-24T06:22:37Z</dcterms:created>
  <dcterms:modified xsi:type="dcterms:W3CDTF">2025-11-03T08:40:06Z</dcterms:modified>
</cp:coreProperties>
</file>