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45" r:id="rId2"/>
    <p:sldId id="3597" r:id="rId3"/>
    <p:sldId id="3598" r:id="rId4"/>
    <p:sldId id="3587" r:id="rId5"/>
    <p:sldId id="3559" r:id="rId6"/>
    <p:sldId id="3609" r:id="rId7"/>
    <p:sldId id="3599" r:id="rId8"/>
    <p:sldId id="3600" r:id="rId9"/>
    <p:sldId id="3604" r:id="rId10"/>
    <p:sldId id="3608" r:id="rId11"/>
    <p:sldId id="321" r:id="rId12"/>
    <p:sldId id="328" r:id="rId13"/>
    <p:sldId id="3607" r:id="rId14"/>
  </p:sldIdLst>
  <p:sldSz cx="9904413" cy="6931025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1pPr>
    <a:lvl2pPr marL="479425" indent="-22225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2pPr>
    <a:lvl3pPr marL="960438" indent="-46038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3pPr>
    <a:lvl4pPr marL="1441450" indent="-6985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4pPr>
    <a:lvl5pPr marL="1922463" indent="-93663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34" charset="-127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2302AE"/>
    <a:srgbClr val="251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55" autoAdjust="0"/>
    <p:restoredTop sz="94660"/>
  </p:normalViewPr>
  <p:slideViewPr>
    <p:cSldViewPr>
      <p:cViewPr varScale="1">
        <p:scale>
          <a:sx n="101" d="100"/>
          <a:sy n="101" d="100"/>
        </p:scale>
        <p:origin x="523" y="158"/>
      </p:cViewPr>
      <p:guideLst>
        <p:guide orient="horz" pos="2183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ADD9AB71-6C1C-0F86-E21B-1F0216447D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CDBD62D-6985-25F4-7E56-05540A4533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fld id="{E39A3E6B-3C24-4AA4-B0F8-D1EAD3A9EA86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3E73B4B6-82D9-D533-D63B-BB756B2A7E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9775" y="744538"/>
            <a:ext cx="53181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87FA1503-75AF-0FC5-D3C0-AD47FC41F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BAC4379-FF36-EBAE-A52D-986C04AB73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latin typeface="굴림" pitchFamily="50" charset="-128"/>
                <a:ea typeface="굴림" pitchFamily="50" charset="-128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53FD9A-E161-D5BF-3EEB-E645A609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8EB096B-273F-45FE-89E0-D9CD13AA0BE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슬라이드 이미지 개체 틀 1">
            <a:extLst>
              <a:ext uri="{FF2B5EF4-FFF2-40B4-BE49-F238E27FC236}">
                <a16:creationId xmlns:a16="http://schemas.microsoft.com/office/drawing/2014/main" id="{4FBDEF4E-E2C0-A9DF-2B1A-FF0BD0629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슬라이드 노트 개체 틀 2">
            <a:extLst>
              <a:ext uri="{FF2B5EF4-FFF2-40B4-BE49-F238E27FC236}">
                <a16:creationId xmlns:a16="http://schemas.microsoft.com/office/drawing/2014/main" id="{03A1D197-86E4-45EA-73F9-63CEFEDD7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124" name="슬라이드 번호 개체 틀 3">
            <a:extLst>
              <a:ext uri="{FF2B5EF4-FFF2-40B4-BE49-F238E27FC236}">
                <a16:creationId xmlns:a16="http://schemas.microsoft.com/office/drawing/2014/main" id="{B1A66B07-B822-4FB0-05F3-398CBDD0B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0FDDD3E-AF11-428E-95D9-FEB13B21683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831" y="2153111"/>
            <a:ext cx="8418751" cy="148567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662" y="3927581"/>
            <a:ext cx="6933089" cy="17712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1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5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7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BF4FA4-D353-2CB3-C46F-349D28F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2D72-EB6D-4548-A5E7-2BCAA1AA5712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2F8EC9-1D5A-046C-518F-DAF747DB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1B40D5-FC21-49E5-E59B-8BAD487F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B4A3-FB70-475D-A5CA-4370538497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32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7B204E-3EE6-C84B-22AF-A0D08892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3CA5E-969D-416E-8B4A-BBAA7437EED0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0B4AE9-B713-97D7-41FD-29897540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A3FF0A-9E19-2F23-AD71-80D24732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1D93A-8D36-4BBA-B193-E4942185292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80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0699" y="277563"/>
            <a:ext cx="2228493" cy="591383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221" y="277563"/>
            <a:ext cx="6520405" cy="591383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02A7DC-1D19-0F30-DC02-A4925231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1A7F4-7BCA-4F3F-97CE-97A848AA98C0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ADE634-FF4D-2DB2-1EB0-2E0CBC50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4FE8F00-5127-5850-403A-A5016C6C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D3A81-6474-4B6E-9CE2-ADB74CF35D3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4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6">
            <a:extLst>
              <a:ext uri="{FF2B5EF4-FFF2-40B4-BE49-F238E27FC236}">
                <a16:creationId xmlns:a16="http://schemas.microsoft.com/office/drawing/2014/main" id="{4AA53810-8B03-C3FF-9B6B-CD1386A49362}"/>
              </a:ext>
            </a:extLst>
          </p:cNvPr>
          <p:cNvCxnSpPr/>
          <p:nvPr userDrawn="1"/>
        </p:nvCxnSpPr>
        <p:spPr>
          <a:xfrm>
            <a:off x="0" y="714375"/>
            <a:ext cx="9775825" cy="0"/>
          </a:xfrm>
          <a:prstGeom prst="line">
            <a:avLst/>
          </a:prstGeom>
          <a:ln w="19050">
            <a:solidFill>
              <a:srgbClr val="AFA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7">
            <a:extLst>
              <a:ext uri="{FF2B5EF4-FFF2-40B4-BE49-F238E27FC236}">
                <a16:creationId xmlns:a16="http://schemas.microsoft.com/office/drawing/2014/main" id="{E7EC8665-7DED-A9FB-5201-A123F4D2E022}"/>
              </a:ext>
            </a:extLst>
          </p:cNvPr>
          <p:cNvSpPr/>
          <p:nvPr userDrawn="1"/>
        </p:nvSpPr>
        <p:spPr>
          <a:xfrm>
            <a:off x="0" y="323850"/>
            <a:ext cx="595313" cy="342900"/>
          </a:xfrm>
          <a:prstGeom prst="rect">
            <a:avLst/>
          </a:prstGeom>
          <a:solidFill>
            <a:srgbClr val="004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 sz="1500" dirty="0">
              <a:solidFill>
                <a:prstClr val="white"/>
              </a:solidFill>
              <a:latin typeface="현대하모니 M" pitchFamily="18" charset="-127"/>
              <a:ea typeface="현대하모니 M" pitchFamily="18" charset="-127"/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724632" y="203301"/>
            <a:ext cx="7089916" cy="589410"/>
          </a:xfrm>
          <a:prstGeom prst="rect">
            <a:avLst/>
          </a:prstGeom>
        </p:spPr>
        <p:txBody>
          <a:bodyPr lIns="0" tIns="0" rIns="0" bIns="0"/>
          <a:lstStyle>
            <a:lvl1pPr marL="0" algn="l" defTabSz="913851" rtl="0" eaLnBrk="1" latinLnBrk="1" hangingPunct="1">
              <a:defRPr lang="ko-KR" altLang="en-US" sz="2000" kern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현대하모니 M" panose="02020603020101020101" pitchFamily="18" charset="-127"/>
                <a:ea typeface="현대하모니 M" panose="02020603020101020101" pitchFamily="18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7" name="부제목 2"/>
          <p:cNvSpPr>
            <a:spLocks noGrp="1"/>
          </p:cNvSpPr>
          <p:nvPr>
            <p:ph type="subTitle" idx="1"/>
          </p:nvPr>
        </p:nvSpPr>
        <p:spPr>
          <a:xfrm>
            <a:off x="97986" y="266441"/>
            <a:ext cx="575539" cy="4438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3851" rtl="0" eaLnBrk="1" latinLnBrk="1" hangingPunct="1">
              <a:buNone/>
              <a:defRPr lang="ko-KR" altLang="en-US" sz="2200" kern="1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10800000" scaled="1"/>
                </a:gradFill>
                <a:latin typeface="현대하모니 M" panose="02020603020101020101" pitchFamily="18" charset="-127"/>
                <a:ea typeface="현대하모니 M" panose="02020603020101020101" pitchFamily="18" charset="-127"/>
                <a:cs typeface="+mn-cs"/>
              </a:defRPr>
            </a:lvl1pPr>
            <a:lvl2pPr marL="456926" indent="0" algn="ctr">
              <a:buNone/>
              <a:defRPr sz="1999"/>
            </a:lvl2pPr>
            <a:lvl3pPr marL="913851" indent="0" algn="ctr">
              <a:buNone/>
              <a:defRPr sz="1799"/>
            </a:lvl3pPr>
            <a:lvl4pPr marL="1370777" indent="0" algn="ctr">
              <a:buNone/>
              <a:defRPr sz="1599"/>
            </a:lvl4pPr>
            <a:lvl5pPr marL="1827703" indent="0" algn="ctr">
              <a:buNone/>
              <a:defRPr sz="1599"/>
            </a:lvl5pPr>
            <a:lvl6pPr marL="2284628" indent="0" algn="ctr">
              <a:buNone/>
              <a:defRPr sz="1599"/>
            </a:lvl6pPr>
            <a:lvl7pPr marL="2741554" indent="0" algn="ctr">
              <a:buNone/>
              <a:defRPr sz="1599"/>
            </a:lvl7pPr>
            <a:lvl8pPr marL="3198480" indent="0" algn="ctr">
              <a:buNone/>
              <a:defRPr sz="1599"/>
            </a:lvl8pPr>
            <a:lvl9pPr marL="3655405" indent="0" algn="ctr">
              <a:buNone/>
              <a:defRPr sz="1599"/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61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9C71DB-B9CD-F26F-D292-C10725F9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6FC9-F81D-4FFD-838B-315A3D4755B9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2F7ADF-7C74-E71B-DA85-8DE71FF1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3956B7-F51B-DC11-E53C-E58C33DD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1FFF9-24EB-4F9C-AF8A-3F5FEECD652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18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380" y="4453826"/>
            <a:ext cx="8418751" cy="137657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380" y="2937665"/>
            <a:ext cx="8418751" cy="151616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9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1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29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3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48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58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6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77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A2FE03-1E44-DA98-44F0-A814C73E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5813A-243B-48E4-8F26-647133BF5FFC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F1CFA8-253F-1EBA-05CE-D07E48A0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DB8028-7A1E-D444-C8E8-F378331C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5DAD-73CB-405B-BD58-7F80202A432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43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221" y="1617240"/>
            <a:ext cx="4374449" cy="457415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4743" y="1617240"/>
            <a:ext cx="4374449" cy="457415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E971EB6D-0CB9-9392-46BC-E9BFCB9E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E9D1-FED6-4FC4-9EAF-755B0A5B6A4D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6579381E-31E3-47DE-9748-84E70776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2975B644-9FA3-38F0-217C-FB3C441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1B1-CAA2-4851-8551-C17C3F9A72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2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221" y="1551459"/>
            <a:ext cx="4376169" cy="6465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974" indent="0">
              <a:buNone/>
              <a:defRPr sz="2100" b="1"/>
            </a:lvl2pPr>
            <a:lvl3pPr marL="961949" indent="0">
              <a:buNone/>
              <a:defRPr sz="1900" b="1"/>
            </a:lvl3pPr>
            <a:lvl4pPr marL="1442923" indent="0">
              <a:buNone/>
              <a:defRPr sz="1700" b="1"/>
            </a:lvl4pPr>
            <a:lvl5pPr marL="1923898" indent="0">
              <a:buNone/>
              <a:defRPr sz="1700" b="1"/>
            </a:lvl5pPr>
            <a:lvl6pPr marL="2404872" indent="0">
              <a:buNone/>
              <a:defRPr sz="1700" b="1"/>
            </a:lvl6pPr>
            <a:lvl7pPr marL="2885846" indent="0">
              <a:buNone/>
              <a:defRPr sz="1700" b="1"/>
            </a:lvl7pPr>
            <a:lvl8pPr marL="3366821" indent="0">
              <a:buNone/>
              <a:defRPr sz="1700" b="1"/>
            </a:lvl8pPr>
            <a:lvl9pPr marL="3847795" indent="0">
              <a:buNone/>
              <a:defRPr sz="1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221" y="2198033"/>
            <a:ext cx="4376169" cy="39933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1305" y="1551459"/>
            <a:ext cx="4377888" cy="6465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974" indent="0">
              <a:buNone/>
              <a:defRPr sz="2100" b="1"/>
            </a:lvl2pPr>
            <a:lvl3pPr marL="961949" indent="0">
              <a:buNone/>
              <a:defRPr sz="1900" b="1"/>
            </a:lvl3pPr>
            <a:lvl4pPr marL="1442923" indent="0">
              <a:buNone/>
              <a:defRPr sz="1700" b="1"/>
            </a:lvl4pPr>
            <a:lvl5pPr marL="1923898" indent="0">
              <a:buNone/>
              <a:defRPr sz="1700" b="1"/>
            </a:lvl5pPr>
            <a:lvl6pPr marL="2404872" indent="0">
              <a:buNone/>
              <a:defRPr sz="1700" b="1"/>
            </a:lvl6pPr>
            <a:lvl7pPr marL="2885846" indent="0">
              <a:buNone/>
              <a:defRPr sz="1700" b="1"/>
            </a:lvl7pPr>
            <a:lvl8pPr marL="3366821" indent="0">
              <a:buNone/>
              <a:defRPr sz="1700" b="1"/>
            </a:lvl8pPr>
            <a:lvl9pPr marL="3847795" indent="0">
              <a:buNone/>
              <a:defRPr sz="1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1305" y="2198033"/>
            <a:ext cx="4377888" cy="399336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7D85FE38-38E2-C441-47A3-076D505E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C89D6-48CB-4781-A7DC-BC7C7910509A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3069F008-1D45-3DD8-13AC-EFFEF160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4C50CAB2-ED07-4FB0-B101-2EB42439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23DC7-FA77-4384-8958-141E5E3D8E8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60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221228C0-CCFA-11F4-5B03-4055065C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D4F44-67D0-4F23-8D8C-FF1D7561EE43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96A18DBA-52DD-4BBF-199F-85971045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55B662B2-9E3D-4154-4539-ECABA788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DBDDB-BC81-4288-AC32-D3181F8281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71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5100ED5E-EDC6-9D8F-49AA-7FDC9B2C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CDD1F-46A7-4C19-9CDE-937A33D1F886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04B34E85-69E9-8C23-DBAE-98A632ED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BB32E060-CCEB-DB31-F680-D2BEA6D0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59E5-60AA-4F6A-AADD-FBC2F46C03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27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221" y="275957"/>
            <a:ext cx="3258484" cy="117442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350" y="275958"/>
            <a:ext cx="5536842" cy="591543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221" y="1450382"/>
            <a:ext cx="3258484" cy="4741014"/>
          </a:xfrm>
        </p:spPr>
        <p:txBody>
          <a:bodyPr/>
          <a:lstStyle>
            <a:lvl1pPr marL="0" indent="0">
              <a:buNone/>
              <a:defRPr sz="1500"/>
            </a:lvl1pPr>
            <a:lvl2pPr marL="480974" indent="0">
              <a:buNone/>
              <a:defRPr sz="1300"/>
            </a:lvl2pPr>
            <a:lvl3pPr marL="961949" indent="0">
              <a:buNone/>
              <a:defRPr sz="1100"/>
            </a:lvl3pPr>
            <a:lvl4pPr marL="1442923" indent="0">
              <a:buNone/>
              <a:defRPr sz="900"/>
            </a:lvl4pPr>
            <a:lvl5pPr marL="1923898" indent="0">
              <a:buNone/>
              <a:defRPr sz="900"/>
            </a:lvl5pPr>
            <a:lvl6pPr marL="2404872" indent="0">
              <a:buNone/>
              <a:defRPr sz="900"/>
            </a:lvl6pPr>
            <a:lvl7pPr marL="2885846" indent="0">
              <a:buNone/>
              <a:defRPr sz="900"/>
            </a:lvl7pPr>
            <a:lvl8pPr marL="3366821" indent="0">
              <a:buNone/>
              <a:defRPr sz="900"/>
            </a:lvl8pPr>
            <a:lvl9pPr marL="384779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100ED9C-7464-7B48-B8A3-F6131707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D90C-5AE4-4F6B-B766-4C59CFBE5849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D7672361-A2DE-8C85-FE59-D57E5013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36E30C0D-520A-DED3-8BC9-C6D5593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732E5-11EE-4C4B-80F3-AA17A8C005F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24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334" y="4851717"/>
            <a:ext cx="5942648" cy="57277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334" y="619300"/>
            <a:ext cx="5942648" cy="4158615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80974" indent="0">
              <a:buNone/>
              <a:defRPr sz="2900"/>
            </a:lvl2pPr>
            <a:lvl3pPr marL="961949" indent="0">
              <a:buNone/>
              <a:defRPr sz="2500"/>
            </a:lvl3pPr>
            <a:lvl4pPr marL="1442923" indent="0">
              <a:buNone/>
              <a:defRPr sz="2100"/>
            </a:lvl4pPr>
            <a:lvl5pPr marL="1923898" indent="0">
              <a:buNone/>
              <a:defRPr sz="2100"/>
            </a:lvl5pPr>
            <a:lvl6pPr marL="2404872" indent="0">
              <a:buNone/>
              <a:defRPr sz="2100"/>
            </a:lvl6pPr>
            <a:lvl7pPr marL="2885846" indent="0">
              <a:buNone/>
              <a:defRPr sz="2100"/>
            </a:lvl7pPr>
            <a:lvl8pPr marL="3366821" indent="0">
              <a:buNone/>
              <a:defRPr sz="2100"/>
            </a:lvl8pPr>
            <a:lvl9pPr marL="3847795" indent="0">
              <a:buNone/>
              <a:defRPr sz="21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334" y="5424490"/>
            <a:ext cx="5942648" cy="813432"/>
          </a:xfrm>
        </p:spPr>
        <p:txBody>
          <a:bodyPr/>
          <a:lstStyle>
            <a:lvl1pPr marL="0" indent="0">
              <a:buNone/>
              <a:defRPr sz="1500"/>
            </a:lvl1pPr>
            <a:lvl2pPr marL="480974" indent="0">
              <a:buNone/>
              <a:defRPr sz="1300"/>
            </a:lvl2pPr>
            <a:lvl3pPr marL="961949" indent="0">
              <a:buNone/>
              <a:defRPr sz="1100"/>
            </a:lvl3pPr>
            <a:lvl4pPr marL="1442923" indent="0">
              <a:buNone/>
              <a:defRPr sz="900"/>
            </a:lvl4pPr>
            <a:lvl5pPr marL="1923898" indent="0">
              <a:buNone/>
              <a:defRPr sz="900"/>
            </a:lvl5pPr>
            <a:lvl6pPr marL="2404872" indent="0">
              <a:buNone/>
              <a:defRPr sz="900"/>
            </a:lvl6pPr>
            <a:lvl7pPr marL="2885846" indent="0">
              <a:buNone/>
              <a:defRPr sz="900"/>
            </a:lvl7pPr>
            <a:lvl8pPr marL="3366821" indent="0">
              <a:buNone/>
              <a:defRPr sz="900"/>
            </a:lvl8pPr>
            <a:lvl9pPr marL="384779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EC64277-8DE7-0C1A-98B3-68588AA6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63EF-FE52-45E8-AE96-5B8048E3E5D2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16634AD4-30FA-9918-D486-4C8958F2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304F0223-69F3-8D2D-E794-F7FFFFC2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6579-27C2-417E-821B-CC941504718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>
            <a:extLst>
              <a:ext uri="{FF2B5EF4-FFF2-40B4-BE49-F238E27FC236}">
                <a16:creationId xmlns:a16="http://schemas.microsoft.com/office/drawing/2014/main" id="{3D186BFA-84B5-682C-D52D-D6F3FA52BF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7813"/>
            <a:ext cx="89138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>
            <a:extLst>
              <a:ext uri="{FF2B5EF4-FFF2-40B4-BE49-F238E27FC236}">
                <a16:creationId xmlns:a16="http://schemas.microsoft.com/office/drawing/2014/main" id="{63C92E1C-FE5C-75F3-7BB2-84DD2FA842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17663"/>
            <a:ext cx="8913813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95" tIns="48097" rIns="96195" bIns="480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4C8236-92DB-27E4-1D59-2C6105111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424613"/>
            <a:ext cx="2311400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fld id="{022D1F62-04F8-45F0-A281-FDF40746F42F}" type="datetimeFigureOut">
              <a:rPr lang="ko-KR" altLang="en-US"/>
              <a:pPr>
                <a:defRPr/>
              </a:pPr>
              <a:t>2025-10-29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E7B50D-919F-E587-8510-7C94E9352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424613"/>
            <a:ext cx="3135313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699FA5-A6B2-1A8A-8338-F848D996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7713" y="6424613"/>
            <a:ext cx="2311400" cy="368300"/>
          </a:xfrm>
          <a:prstGeom prst="rect">
            <a:avLst/>
          </a:prstGeom>
        </p:spPr>
        <p:txBody>
          <a:bodyPr vert="horz" wrap="square" lIns="96195" tIns="48097" rIns="96195" bIns="48097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300">
                <a:solidFill>
                  <a:srgbClr val="898989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</a:lstStyle>
          <a:p>
            <a:pPr>
              <a:defRPr/>
            </a:pPr>
            <a:fld id="{C1F87F4C-85F7-46ED-8380-E20A867C794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</a:defRPr>
      </a:lvl5pPr>
      <a:lvl6pPr marL="480974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61949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42923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923898" algn="ctr" rtl="0" fontAlgn="base" latinLnBrk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60363" indent="-36036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1pPr>
      <a:lvl2pPr marL="781050" indent="-3000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2pPr>
      <a:lvl3pPr marL="1201738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3pPr>
      <a:lvl4pPr marL="1682750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4pPr>
      <a:lvl5pPr marL="2163763" indent="-239713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맑은 고딕" panose="020B0503020000020004" pitchFamily="34" charset="-127"/>
          <a:ea typeface="맑은 고딕" panose="020B0503020000020004" pitchFamily="34" charset="-127"/>
          <a:cs typeface="+mn-cs"/>
        </a:defRPr>
      </a:lvl5pPr>
      <a:lvl6pPr marL="2645359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334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308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8282" indent="-240487" algn="l" defTabSz="96194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74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949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923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898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872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846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821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795" algn="l" defTabSz="96194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>
            <a:extLst>
              <a:ext uri="{FF2B5EF4-FFF2-40B4-BE49-F238E27FC236}">
                <a16:creationId xmlns:a16="http://schemas.microsoft.com/office/drawing/2014/main" id="{C7A650B6-8227-C9A4-FE2C-D634E0B938F8}"/>
              </a:ext>
            </a:extLst>
          </p:cNvPr>
          <p:cNvSpPr txBox="1"/>
          <p:nvPr/>
        </p:nvSpPr>
        <p:spPr>
          <a:xfrm>
            <a:off x="866701" y="2414710"/>
            <a:ext cx="7906306" cy="68238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zh-CN" altLang="en-US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天星自动化加工项目类</a:t>
            </a:r>
            <a:r>
              <a:rPr lang="en-US" altLang="zh-CN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FEMA</a:t>
            </a:r>
            <a:r>
              <a:rPr lang="zh-CN" altLang="en-US" sz="60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资料</a:t>
            </a:r>
            <a:endParaRPr lang="en-US" altLang="ko-KR" sz="2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E5A98-3CDA-3C75-0BEF-A6EA9B9EF3DF}"/>
              </a:ext>
            </a:extLst>
          </p:cNvPr>
          <p:cNvSpPr txBox="1"/>
          <p:nvPr/>
        </p:nvSpPr>
        <p:spPr>
          <a:xfrm>
            <a:off x="7048500" y="3971925"/>
            <a:ext cx="17367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ko-KR" sz="1192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맑은 고딕" panose="020B0503020000020004" pitchFamily="50" charset="-127"/>
              </a:rPr>
              <a:t>TELSTAR </a:t>
            </a:r>
            <a:endParaRPr lang="ko-KR" altLang="en-US" sz="1192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0F50E-FE51-034F-8B15-C087DFCC64DB}"/>
              </a:ext>
            </a:extLst>
          </p:cNvPr>
          <p:cNvSpPr txBox="1"/>
          <p:nvPr/>
        </p:nvSpPr>
        <p:spPr>
          <a:xfrm>
            <a:off x="2984500" y="3735388"/>
            <a:ext cx="58277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201191">
              <a:lnSpc>
                <a:spcPct val="150000"/>
              </a:lnSpc>
              <a:defRPr/>
            </a:pPr>
            <a:r>
              <a:rPr lang="en-US" altLang="ko-KR" sz="758" dirty="0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With Expertise in Building &amp; #</a:t>
            </a:r>
            <a:r>
              <a:rPr lang="en-US" altLang="ko-KR" sz="758" dirty="0" err="1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erating</a:t>
            </a:r>
            <a:r>
              <a:rPr lang="en-US" altLang="ko-KR" sz="758" dirty="0">
                <a:solidFill>
                  <a:schemeClr val="bg1">
                    <a:lumMod val="75000"/>
                  </a:schemeClr>
                </a:solidFill>
                <a:latin typeface="+mj-lt"/>
                <a:ea typeface="맑은 고딕" panose="020B0503020000020004" pitchFamily="50" charset="-127"/>
                <a:cs typeface="Arial" panose="020B0604020202020204" pitchFamily="34" charset="0"/>
              </a:rPr>
              <a:t> Customized Smart Factory Based on Big Data Management Technology </a:t>
            </a:r>
            <a:endParaRPr lang="ko-KR" altLang="en-US" sz="758" dirty="0">
              <a:solidFill>
                <a:schemeClr val="bg1">
                  <a:lumMod val="75000"/>
                </a:schemeClr>
              </a:solidFill>
              <a:latin typeface="+mj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22254A7-A4A8-C733-4760-08638B1C1C2A}"/>
              </a:ext>
            </a:extLst>
          </p:cNvPr>
          <p:cNvSpPr/>
          <p:nvPr/>
        </p:nvSpPr>
        <p:spPr>
          <a:xfrm>
            <a:off x="565150" y="4578350"/>
            <a:ext cx="5362575" cy="1682750"/>
          </a:xfrm>
          <a:prstGeom prst="rect">
            <a:avLst/>
          </a:prstGeom>
          <a:gradFill flip="none" rotWithShape="1">
            <a:gsLst>
              <a:gs pos="29000">
                <a:srgbClr val="E9E9E5"/>
              </a:gs>
              <a:gs pos="65000">
                <a:srgbClr val="00B0F0"/>
              </a:gs>
              <a:gs pos="100000">
                <a:srgbClr val="00B0F0"/>
              </a:gs>
            </a:gsLst>
            <a:lin ang="9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41695-407B-3F49-E922-686586C2A339}"/>
              </a:ext>
            </a:extLst>
          </p:cNvPr>
          <p:cNvSpPr txBox="1"/>
          <p:nvPr/>
        </p:nvSpPr>
        <p:spPr>
          <a:xfrm>
            <a:off x="3441700" y="5464175"/>
            <a:ext cx="5711825" cy="525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C#yright</a:t>
            </a: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© 2021 by TELSTAR Corporation. ALL RIGHTS RESERVED.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No part of this publication may be reproduced, stored in a retrieval system, or transmitted in any form or by any means —</a:t>
            </a:r>
            <a:b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electronic, mechanical, </a:t>
            </a:r>
            <a:r>
              <a:rPr lang="en-US" altLang="ko-KR" sz="704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photoc#ying</a:t>
            </a: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recording, or otherwise — without the permission of TELSTAR.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4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This document provides an outline of a presentation and is incomplete without the accompanying oral commentary and discussion.</a:t>
            </a:r>
            <a:endParaRPr lang="ko-KR" altLang="en-US" sz="704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9" name="자유형 18">
            <a:extLst>
              <a:ext uri="{FF2B5EF4-FFF2-40B4-BE49-F238E27FC236}">
                <a16:creationId xmlns:a16="http://schemas.microsoft.com/office/drawing/2014/main" id="{7A0A1A72-0D4E-C386-731B-630F3D63BB64}"/>
              </a:ext>
            </a:extLst>
          </p:cNvPr>
          <p:cNvSpPr/>
          <p:nvPr/>
        </p:nvSpPr>
        <p:spPr>
          <a:xfrm>
            <a:off x="-7938" y="679450"/>
            <a:ext cx="2763838" cy="5576888"/>
          </a:xfrm>
          <a:custGeom>
            <a:avLst/>
            <a:gdLst>
              <a:gd name="connsiteX0" fmla="*/ 5102087 w 5102087"/>
              <a:gd name="connsiteY0" fmla="*/ 1974574 h 10296939"/>
              <a:gd name="connsiteX1" fmla="*/ 4214191 w 5102087"/>
              <a:gd name="connsiteY1" fmla="*/ 0 h 10296939"/>
              <a:gd name="connsiteX2" fmla="*/ 0 w 5102087"/>
              <a:gd name="connsiteY2" fmla="*/ 0 h 10296939"/>
              <a:gd name="connsiteX3" fmla="*/ 0 w 5102087"/>
              <a:gd name="connsiteY3" fmla="*/ 10296939 h 10296939"/>
              <a:gd name="connsiteX4" fmla="*/ 1258956 w 5102087"/>
              <a:gd name="connsiteY4" fmla="*/ 10296939 h 10296939"/>
              <a:gd name="connsiteX5" fmla="*/ 1364974 w 5102087"/>
              <a:gd name="connsiteY5" fmla="*/ 10296939 h 10296939"/>
              <a:gd name="connsiteX6" fmla="*/ 1364974 w 5102087"/>
              <a:gd name="connsiteY6" fmla="*/ 1987826 h 10296939"/>
              <a:gd name="connsiteX7" fmla="*/ 5102087 w 5102087"/>
              <a:gd name="connsiteY7" fmla="*/ 1974574 h 1029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2087" h="10296939">
                <a:moveTo>
                  <a:pt x="5102087" y="1974574"/>
                </a:moveTo>
                <a:lnTo>
                  <a:pt x="4214191" y="0"/>
                </a:lnTo>
                <a:lnTo>
                  <a:pt x="0" y="0"/>
                </a:lnTo>
                <a:lnTo>
                  <a:pt x="0" y="10296939"/>
                </a:lnTo>
                <a:lnTo>
                  <a:pt x="1258956" y="10296939"/>
                </a:lnTo>
                <a:lnTo>
                  <a:pt x="1364974" y="10296939"/>
                </a:lnTo>
                <a:lnTo>
                  <a:pt x="1364974" y="1987826"/>
                </a:lnTo>
                <a:lnTo>
                  <a:pt x="5102087" y="197457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j-lt"/>
            </a:endParaRPr>
          </a:p>
        </p:txBody>
      </p:sp>
      <p:pic>
        <p:nvPicPr>
          <p:cNvPr id="4104" name="그림 6">
            <a:extLst>
              <a:ext uri="{FF2B5EF4-FFF2-40B4-BE49-F238E27FC236}">
                <a16:creationId xmlns:a16="http://schemas.microsoft.com/office/drawing/2014/main" id="{D6AC3F2A-E42A-32BD-788D-428CEB9B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4800" y="5414963"/>
            <a:ext cx="544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14633-628D-73F2-1CA0-634708DD4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D32404AE-4C76-FED3-E153-A9E0B8A63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69962"/>
              </p:ext>
            </p:extLst>
          </p:nvPr>
        </p:nvGraphicFramePr>
        <p:xfrm>
          <a:off x="271463" y="1606550"/>
          <a:ext cx="9469437" cy="4989513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焊接不良，焊接边角破裂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气孔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有明显凸起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不平滑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1974" marR="35987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镀锌焊接件焊缝禁止打磨；</a:t>
                      </a:r>
                      <a:endParaRPr kumimoji="1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2.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镀锌件板材表面需要加工或者平面磨；</a:t>
                      </a:r>
                      <a:endParaRPr kumimoji="1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3.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镀锌件表面禁止喷砂；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72" marR="35987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改善公司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41" name="AutoShape 15">
            <a:extLst>
              <a:ext uri="{FF2B5EF4-FFF2-40B4-BE49-F238E27FC236}">
                <a16:creationId xmlns:a16="http://schemas.microsoft.com/office/drawing/2014/main" id="{660895F0-597C-5828-E233-35BE82F7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208" y="3376639"/>
            <a:ext cx="587375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</a:t>
            </a:r>
          </a:p>
        </p:txBody>
      </p:sp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F7110122-F1BC-B037-DA6E-EFB50DD6C66B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63" name="Rectangle 17">
            <a:extLst>
              <a:ext uri="{FF2B5EF4-FFF2-40B4-BE49-F238E27FC236}">
                <a16:creationId xmlns:a16="http://schemas.microsoft.com/office/drawing/2014/main" id="{47FC02D9-4E28-4FC5-98E0-BE7164CA3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en-US" altLang="zh-CN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9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镀锌件焊接标准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945BD49F-E25B-D31E-09A5-92EA57D3DE79}"/>
              </a:ext>
            </a:extLst>
          </p:cNvPr>
          <p:cNvSpPr/>
          <p:nvPr/>
        </p:nvSpPr>
        <p:spPr>
          <a:xfrm>
            <a:off x="7135813" y="1228725"/>
            <a:ext cx="407987" cy="2714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660A29C-62F0-10A9-3268-972A55E14D1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C65CFE1-232B-E27A-F346-14E50800DD8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本社加工品相关</a:t>
            </a:r>
            <a:r>
              <a:rPr lang="zh-CN" alt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问题点</a:t>
            </a:r>
            <a:endParaRPr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3A4E44E-F5EF-3500-9BBA-26015159DDA6}"/>
              </a:ext>
            </a:extLst>
          </p:cNvPr>
          <p:cNvSpPr/>
          <p:nvPr/>
        </p:nvSpPr>
        <p:spPr>
          <a:xfrm>
            <a:off x="8289925" y="365125"/>
            <a:ext cx="388938" cy="3603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zh-CN" altLang="en-US" dirty="0">
                <a:solidFill>
                  <a:schemeClr val="tx1"/>
                </a:solidFill>
              </a:rPr>
              <a:t>完</a:t>
            </a:r>
          </a:p>
        </p:txBody>
      </p:sp>
      <p:sp>
        <p:nvSpPr>
          <p:cNvPr id="9268" name="AutoShape 15">
            <a:extLst>
              <a:ext uri="{FF2B5EF4-FFF2-40B4-BE49-F238E27FC236}">
                <a16:creationId xmlns:a16="http://schemas.microsoft.com/office/drawing/2014/main" id="{555F7D0A-607D-1994-5313-D6FC5BB07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69" y="1773483"/>
            <a:ext cx="720725" cy="325437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문제점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B2D4EA-C132-B44C-9596-BF89FE2F3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306" y="2995282"/>
            <a:ext cx="2370849" cy="13818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BE18D7-4A24-4E3F-7E60-9DDFCB2D3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502" y="3016368"/>
            <a:ext cx="2223154" cy="13607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9C05F4-1706-06F1-E1E5-2490E9E8D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05" y="4390283"/>
            <a:ext cx="2370849" cy="11466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17C522C-51F2-F936-86D3-70B2E4B2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301449" y="2754796"/>
            <a:ext cx="2092804" cy="38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413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 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TA20250604-001013FA-005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宋体" panose="02010600030101010101" pitchFamily="2" charset="-122"/>
                        </a:rPr>
                        <a:t>铝件焊接较差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重新制作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，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10/16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日入库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焊接后处理不到位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重新制作重新焊接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工序控制，填写过程控制单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zh-CN" sz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10/16</a:t>
                      </a:r>
                      <a:r>
                        <a:rPr kumimoji="1" lang="zh-CN" altLang="en-US" sz="1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현대하모니 B" pitchFamily="18" charset="-127"/>
                        </a:rPr>
                        <a:t>完</a:t>
                      </a: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B" pitchFamily="18" charset="-127"/>
                        <a:ea typeface="현대하모니 B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/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3857978424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亿华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杨吉帅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问题点</a:t>
            </a:r>
            <a:r>
              <a:rPr lang="en-US" altLang="zh-CN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10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: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铝件焊接标准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015" y="1103861"/>
            <a:ext cx="753155" cy="3124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02" y="2577978"/>
            <a:ext cx="2520280" cy="20814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79" y="4916385"/>
            <a:ext cx="2578003" cy="19335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39BF62-4656-08D7-5DD9-949566CFF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74466" y="3425693"/>
            <a:ext cx="1634268" cy="2578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/>
          <p:cNvGraphicFramePr>
            <a:graphicFrameLocks noGrp="1"/>
          </p:cNvGraphicFramePr>
          <p:nvPr/>
        </p:nvGraphicFramePr>
        <p:xfrm>
          <a:off x="271463" y="1606550"/>
          <a:ext cx="9469438" cy="5238750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8765">
                <a:tc rowSpan="3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图 纸 号  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:</a:t>
                      </a:r>
                      <a:r>
                        <a:rPr lang="en-US" altLang="zh-CN" sz="1400" dirty="0">
                          <a:ln>
                            <a:noFill/>
                          </a:ln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sym typeface="+mn-ea"/>
                        </a:rPr>
                        <a:t>TA20250604-005110ME-007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·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问题内容：</a:t>
                      </a:r>
                      <a:r>
                        <a:rPr lang="zh-CN" altLang="en-US" sz="14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Malgun Gothic" panose="020B0503020000020004" pitchFamily="34" charset="-127"/>
                          <a:cs typeface="+mn-cs"/>
                          <a:sym typeface="+mn-ea"/>
                        </a:rPr>
                        <a:t>焊接面不平滑</a:t>
                      </a:r>
                      <a:r>
                        <a:rPr lang="en-US" altLang="zh-CN" sz="14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Malgun Gothic" panose="020B0503020000020004" pitchFamily="34" charset="-127"/>
                          <a:cs typeface="+mn-cs"/>
                          <a:sym typeface="+mn-ea"/>
                        </a:rPr>
                        <a:t>/</a:t>
                      </a:r>
                      <a:r>
                        <a:rPr lang="zh-CN" altLang="en-US" sz="14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Malgun Gothic" panose="020B0503020000020004" pitchFamily="34" charset="-127"/>
                          <a:cs typeface="+mn-cs"/>
                          <a:sym typeface="+mn-ea"/>
                        </a:rPr>
                        <a:t>未打磨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71974" marR="35987" marT="0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88900" indent="-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改善对策：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根本原因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焊接后处理不到位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解决方案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打磨后重新烤漆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▣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再发防止方案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: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工序控制，填写过程控制单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  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Dharmony M" panose="02020603020101020101" pitchFamily="18" charset="-127"/>
                        <a:ea typeface="HDharmony M" panose="02020603020101020101" pitchFamily="18" charset="-127"/>
                      </a:endParaRPr>
                    </a:p>
                  </a:txBody>
                  <a:tcPr marL="143972" marR="35987" marT="36376" marB="36376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改善主管组</a:t>
                      </a: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7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宋体" panose="02010600030101010101" pitchFamily="2" charset="-122"/>
                        </a:rPr>
                        <a:t>张峰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Dharmony M" panose="02020603020101020101" pitchFamily="18" charset="-127"/>
                          <a:ea typeface="HDharmony M" panose="02020603020101020101" pitchFamily="18" charset="-127"/>
                        </a:rPr>
                        <a:t>2025/10/13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defTabSz="91313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defTabSz="91313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313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B" pitchFamily="18" charset="-127"/>
                          <a:ea typeface="宋体" panose="02010600030101010101" pitchFamily="2" charset="-122"/>
                        </a:rPr>
                        <a:t>完</a:t>
                      </a:r>
                    </a:p>
                  </a:txBody>
                  <a:tcPr marL="35987" marR="35987" marT="36376" marB="36376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0" name="AutoShape 15"/>
          <p:cNvSpPr/>
          <p:nvPr/>
        </p:nvSpPr>
        <p:spPr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现象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问题点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841" name="AutoShape 15"/>
          <p:cNvSpPr/>
          <p:nvPr/>
        </p:nvSpPr>
        <p:spPr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cap="flat" cmpd="sng">
            <a:solidFill>
              <a:srgbClr val="808080"/>
            </a:solidFill>
            <a:prstDash val="solid"/>
            <a:headEnd type="none" w="med" len="med"/>
            <a:tailEnd type="none" w="med" len="med"/>
          </a:ln>
        </p:spPr>
        <p:txBody>
          <a:bodyPr wrap="none" lIns="91321" tIns="45660" rIns="91321" bIns="45660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改善对策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及</a:t>
            </a:r>
            <a:r>
              <a:rPr lang="ko-KR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日期</a:t>
            </a:r>
            <a:endParaRPr lang="ko-KR" altLang="en-US" sz="14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Group 65"/>
          <p:cNvGraphicFramePr>
            <a:graphicFrameLocks noGrp="1"/>
          </p:cNvGraphicFramePr>
          <p:nvPr/>
        </p:nvGraphicFramePr>
        <p:xfrm>
          <a:off x="273050" y="1208088"/>
          <a:ext cx="9469437" cy="335280"/>
        </p:xfrm>
        <a:graphic>
          <a:graphicData uri="http://schemas.openxmlformats.org/drawingml/2006/table">
            <a:tbl>
              <a:tblPr/>
              <a:tblGrid>
                <a:gridCol w="611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732">
                  <a:extLst>
                    <a:ext uri="{9D8B030D-6E8A-4147-A177-3AD203B41FA5}">
                      <a16:colId xmlns:a16="http://schemas.microsoft.com/office/drawing/2014/main" val="1935285939"/>
                    </a:ext>
                  </a:extLst>
                </a:gridCol>
                <a:gridCol w="612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2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03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22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2025.10.11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昌源威亚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1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亿华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杨吉帅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设备制造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设计</a:t>
                      </a:r>
                      <a:r>
                        <a:rPr kumimoji="0" lang="ko-KR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包装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组装</a:t>
                      </a:r>
                      <a:r>
                        <a:rPr kumimoji="0" lang="en-US" altLang="ko-K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/ 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anose="02020603020101020101" pitchFamily="18" charset="-127"/>
                          <a:ea typeface="현대하모니 L" panose="02020603020101020101" pitchFamily="18" charset="-127"/>
                        </a:rPr>
                        <a:t>购买品</a:t>
                      </a: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anose="02020603020101020101" pitchFamily="18" charset="-127"/>
                        <a:ea typeface="현대하모니 L" panose="02020603020101020101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862" name="Rectangle 17"/>
          <p:cNvSpPr/>
          <p:nvPr/>
        </p:nvSpPr>
        <p:spPr>
          <a:xfrm>
            <a:off x="55563" y="725488"/>
            <a:ext cx="7391400" cy="503237"/>
          </a:xfrm>
          <a:prstGeom prst="rect">
            <a:avLst/>
          </a:prstGeom>
          <a:noFill/>
          <a:ln w="9525">
            <a:noFill/>
          </a:ln>
        </p:spPr>
        <p:txBody>
          <a:bodyPr lIns="89495" tIns="44748" rIns="89495" bIns="44748" anchor="ctr" anchorCtr="0"/>
          <a:lstStyle>
            <a:lvl1pPr marL="360680" indent="-36068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1050" indent="-30035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2055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275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4080" indent="-24003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894080" eaLnBrk="1" hangingPunct="1">
              <a:spcBef>
                <a:spcPct val="0"/>
              </a:spcBef>
              <a:buFontTx/>
              <a:buNone/>
            </a:pP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 ● </a:t>
            </a:r>
            <a:r>
              <a:rPr lang="zh-CN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亿华问题点</a:t>
            </a:r>
            <a:r>
              <a:rPr lang="en-US" altLang="zh-CN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01</a:t>
            </a:r>
            <a:r>
              <a:rPr lang="ko-KR" altLang="en-US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 </a:t>
            </a:r>
            <a:r>
              <a:rPr lang="en-US" altLang="ko-KR" sz="2000" dirty="0">
                <a:solidFill>
                  <a:srgbClr val="0000FF"/>
                </a:solidFill>
                <a:latin typeface="현대하모니 B" pitchFamily="18" charset="-127"/>
                <a:ea typeface="현대하모니 B" pitchFamily="18" charset="-127"/>
              </a:rPr>
              <a:t>:</a:t>
            </a:r>
            <a:endParaRPr lang="ko-KR" altLang="en-US" sz="1800" dirty="0">
              <a:solidFill>
                <a:srgbClr val="0000FF"/>
              </a:solidFill>
              <a:latin typeface="현대하모니 B" pitchFamily="18" charset="-127"/>
              <a:ea typeface="현대하모니 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704263" y="309563"/>
            <a:ext cx="1008063" cy="36353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대  외  비</a:t>
            </a:r>
            <a:endParaRPr kumimoji="1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현대하모니 L" panose="02020603020101020101" pitchFamily="18" charset="-127"/>
                <a:ea typeface="현대하모니 L" panose="02020603020101020101" pitchFamily="18" charset="-127"/>
                <a:cs typeface="+mn-cs"/>
              </a:rPr>
              <a:t>(RESTRICTED)</a:t>
            </a:r>
            <a:endParaRPr kumimoji="1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현대하모니 L" panose="02020603020101020101" pitchFamily="18" charset="-127"/>
              <a:ea typeface="현대하모니 L" panose="02020603020101020101" pitchFamily="18" charset="-127"/>
              <a:cs typeface="+mn-cs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 bwMode="auto">
          <a:xfrm>
            <a:off x="703677" y="136626"/>
            <a:ext cx="7089916" cy="5894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0" tIns="0" rIns="0" bIns="0" numCol="1" anchor="ctr" anchorCtr="0" compatLnSpc="1"/>
          <a:lstStyle/>
          <a:p>
            <a:pPr marL="0" marR="0" lvl="0" indent="0" algn="l" defTabSz="9137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昌源威亚车桥改造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1</a:t>
            </a:r>
            <a:r>
              <a:rPr kumimoji="0" 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线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effectLst/>
                <a:uLnTx/>
                <a:uFillTx/>
                <a:latin typeface="HDharmony M" panose="02020603020101020101" pitchFamily="18" charset="-127"/>
                <a:ea typeface="HDharmony M" panose="02020603020101020101" pitchFamily="18" charset="-127"/>
                <a:cs typeface="+mn-cs"/>
              </a:rPr>
              <a:t>项目问题点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10800000" scaled="1"/>
              </a:gradFill>
              <a:effectLst/>
              <a:uLnTx/>
              <a:uFillTx/>
              <a:latin typeface="HDharmony M" panose="02020603020101020101" pitchFamily="18" charset="-127"/>
              <a:ea typeface="HDharmony M" panose="02020603020101020101" pitchFamily="18" charset="-127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38" y="1208876"/>
            <a:ext cx="753155" cy="3124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5" y="3274665"/>
            <a:ext cx="4397916" cy="24482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C75BEF-18B8-6774-4F8E-8B2D53B36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414" y="3984311"/>
            <a:ext cx="1733905" cy="15138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ADC02D-8F29-8C85-E95D-DFEEA4506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237" y="3499521"/>
            <a:ext cx="3664349" cy="4326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E48511-DBFA-3278-234B-A969ADE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10" y="1089248"/>
            <a:ext cx="7272808" cy="5688632"/>
          </a:xfrm>
        </p:spPr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altLang="zh-CN" dirty="0"/>
              <a:t>4</a:t>
            </a:r>
            <a:r>
              <a:rPr lang="zh-CN" altLang="en-US" dirty="0"/>
              <a:t>根立柱保证平</a:t>
            </a:r>
            <a:r>
              <a:rPr lang="en-US" altLang="zh-CN" dirty="0"/>
              <a:t>—</a:t>
            </a:r>
            <a:r>
              <a:rPr lang="zh-CN" altLang="en-US" dirty="0"/>
              <a:t>磨床；</a:t>
            </a:r>
            <a:br>
              <a:rPr lang="en-US" altLang="zh-CN" dirty="0"/>
            </a:br>
            <a:r>
              <a:rPr lang="zh-CN" altLang="en-US" dirty="0"/>
              <a:t>定位工装；</a:t>
            </a:r>
            <a:br>
              <a:rPr lang="en-US" altLang="zh-CN" dirty="0"/>
            </a:br>
            <a:r>
              <a:rPr lang="zh-CN" altLang="en-US" dirty="0"/>
              <a:t>螺纹孔堵住，禁止进钢砂；</a:t>
            </a:r>
            <a:br>
              <a:rPr lang="en-US" altLang="zh-CN" dirty="0"/>
            </a:br>
            <a:r>
              <a:rPr lang="zh-CN" altLang="en-US" dirty="0"/>
              <a:t>导轨位置先焊接再加工，两侧同时加工</a:t>
            </a:r>
            <a:br>
              <a:rPr lang="en-US" altLang="zh-CN" dirty="0"/>
            </a:br>
            <a:r>
              <a:rPr lang="zh-CN" altLang="en-US" dirty="0"/>
              <a:t>加工面组装面遮挡；</a:t>
            </a:r>
            <a:br>
              <a:rPr lang="en-US" altLang="zh-CN" dirty="0"/>
            </a:br>
            <a:r>
              <a:rPr lang="zh-CN" altLang="en-US" dirty="0"/>
              <a:t>组装</a:t>
            </a:r>
            <a:r>
              <a:rPr lang="en-US" altLang="zh-CN" dirty="0"/>
              <a:t>—</a:t>
            </a:r>
            <a:r>
              <a:rPr lang="zh-CN" altLang="en-US" dirty="0"/>
              <a:t>无起重机；</a:t>
            </a:r>
            <a:br>
              <a:rPr lang="en-US" altLang="zh-CN" dirty="0"/>
            </a:br>
            <a:r>
              <a:rPr lang="zh-CN" altLang="en-US" dirty="0"/>
              <a:t>烤炉尺寸；</a:t>
            </a:r>
            <a:br>
              <a:rPr lang="en-US" altLang="zh-CN" dirty="0"/>
            </a:br>
            <a:r>
              <a:rPr lang="zh-CN" altLang="en-US" dirty="0"/>
              <a:t>烤漆固定方式，角铁固定；</a:t>
            </a:r>
            <a:br>
              <a:rPr lang="en-US" altLang="zh-CN" dirty="0"/>
            </a:br>
            <a: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组装后下部螺栓孔发生偏差</a:t>
            </a:r>
            <a:br>
              <a:rPr kumimoji="1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en-US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推测原因</a:t>
            </a:r>
            <a:r>
              <a:rPr kumimoji="1" lang="ko-KR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kumimoji="1" lang="en-US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: </a:t>
            </a: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焊接直角度不良和平行度不良</a:t>
            </a:r>
            <a:br>
              <a:rPr kumimoji="1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  焊接后 加工厂需要确认</a:t>
            </a:r>
            <a:r>
              <a:rPr kumimoji="1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,</a:t>
            </a: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需要以房管基准加工上下面。</a:t>
            </a:r>
            <a:br>
              <a:rPr kumimoji="1" lang="en-US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焊接工艺：先焊接再加工</a:t>
            </a:r>
            <a:br>
              <a:rPr kumimoji="1" lang="en-US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去应力</a:t>
            </a:r>
            <a:br>
              <a:rPr kumimoji="1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基准面</a:t>
            </a:r>
            <a:br>
              <a:rPr kumimoji="1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同时加工；先下边焊接再加工后再焊接上半部分</a:t>
            </a:r>
            <a:b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直线度</a:t>
            </a:r>
            <a:r>
              <a:rPr kumimoji="1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/</a:t>
            </a: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平面度</a:t>
            </a:r>
            <a:r>
              <a:rPr kumimoji="1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/</a:t>
            </a: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对角度如何检查；</a:t>
            </a:r>
            <a:br>
              <a:rPr kumimoji="1" lang="en-US" altLang="ko-K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</a:b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先做</a:t>
            </a:r>
            <a:r>
              <a:rPr kumimoji="1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2</a:t>
            </a: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현대하모니 M" panose="02020603020101020101" pitchFamily="18" charset="-127"/>
                <a:ea typeface="현대하모니 M" panose="02020603020101020101" pitchFamily="18" charset="-127"/>
              </a:rPr>
              <a:t>台；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2C94AF-9F50-1B3C-BF2E-621969F1D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4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E1470-A886-E944-7CEE-8E2F16E0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4FFF7C56-48F3-CF91-C754-6AC0E37CE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60724"/>
              </p:ext>
            </p:extLst>
          </p:nvPr>
        </p:nvGraphicFramePr>
        <p:xfrm>
          <a:off x="271463" y="1606550"/>
          <a:ext cx="9469437" cy="5394676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4" marR="35987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组装后下部螺栓孔发生偏差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推测原因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: 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焊接直角度不良和平行度不良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 焊接后 加工厂需要确认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,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需要以房管基准加工上下面。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焊接工艺：先焊接再加工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去应力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基准面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同时加工；先下边焊接再加工后再焊接上半部分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直线度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/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平面度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/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对角度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制作防止焊接变形的工装进行焊接，入库时需要确认质量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向焊接加工厂提前告知此内容，协商解决方案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焊接后以一个面的基准加工另一个面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. </a:t>
                      </a: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需拍照提供工装照片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螺栓孔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0.5MM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以内公差为合格</a:t>
                      </a: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342900" marR="0" lvl="0" indent="-342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AutoNum type="arabicPeriod"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直角度每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100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毫米公差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5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丝以内为合格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72" marR="35987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改善公司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천성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93" name="AutoShape 15">
            <a:extLst>
              <a:ext uri="{FF2B5EF4-FFF2-40B4-BE49-F238E27FC236}">
                <a16:creationId xmlns:a16="http://schemas.microsoft.com/office/drawing/2014/main" id="{9D2ACF2B-6D5D-A798-F327-9B9C2756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587375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</a:t>
            </a:r>
          </a:p>
        </p:txBody>
      </p:sp>
      <p:sp>
        <p:nvSpPr>
          <p:cNvPr id="7194" name="AutoShape 15">
            <a:extLst>
              <a:ext uri="{FF2B5EF4-FFF2-40B4-BE49-F238E27FC236}">
                <a16:creationId xmlns:a16="http://schemas.microsoft.com/office/drawing/2014/main" id="{64822083-433E-7848-32E5-6E8F5414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4232450"/>
            <a:ext cx="941387" cy="2698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개선방안</a:t>
            </a:r>
          </a:p>
        </p:txBody>
      </p:sp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75DFE995-3FAE-59B5-DA56-5F755B0D8AB6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15" name="Rectangle 17">
            <a:extLst>
              <a:ext uri="{FF2B5EF4-FFF2-40B4-BE49-F238E27FC236}">
                <a16:creationId xmlns:a16="http://schemas.microsoft.com/office/drawing/2014/main" id="{0832EA81-4EB6-924B-66FB-DFA56C17C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1: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焊接时使用工装，整体焊接后再加工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1965EE9-DEEC-058E-7706-51058E43DD7E}"/>
              </a:ext>
            </a:extLst>
          </p:cNvPr>
          <p:cNvSpPr/>
          <p:nvPr/>
        </p:nvSpPr>
        <p:spPr>
          <a:xfrm>
            <a:off x="8704263" y="1203325"/>
            <a:ext cx="407987" cy="2714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E200151-3627-79FB-8D7B-4BB95CAAF1D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5D9423EF-B2EC-6705-A46D-872EDC8B421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本社加工品相关</a:t>
            </a:r>
            <a:r>
              <a:rPr lang="zh-CN" alt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问题点</a:t>
            </a:r>
            <a:endParaRPr dirty="0"/>
          </a:p>
        </p:txBody>
      </p:sp>
      <p:sp>
        <p:nvSpPr>
          <p:cNvPr id="7220" name="AutoShape 15">
            <a:extLst>
              <a:ext uri="{FF2B5EF4-FFF2-40B4-BE49-F238E27FC236}">
                <a16:creationId xmlns:a16="http://schemas.microsoft.com/office/drawing/2014/main" id="{22D22FD4-5CCC-B23C-47C7-D2A000119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677988"/>
            <a:ext cx="720725" cy="325437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문제점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2BC7CD3-3C17-9337-4977-5F1B43ACAA0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87710" y="2055812"/>
            <a:ext cx="2152380" cy="4534265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5C317BF-3B0D-DB1F-24E9-D30F922ABD5C}"/>
              </a:ext>
            </a:extLst>
          </p:cNvPr>
          <p:cNvSpPr/>
          <p:nvPr/>
        </p:nvSpPr>
        <p:spPr>
          <a:xfrm>
            <a:off x="631726" y="5841776"/>
            <a:ext cx="1584176" cy="30956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F21BDAC-FC75-11B5-D69B-8CF5476C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972" y="2243495"/>
            <a:ext cx="572779" cy="170857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D9319A3-B257-C297-13B7-103DE3F8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826" y="4599203"/>
            <a:ext cx="1543950" cy="145054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0A60D660-0F25-C471-2681-5D57EFA9D7AF}"/>
              </a:ext>
            </a:extLst>
          </p:cNvPr>
          <p:cNvSpPr/>
          <p:nvPr/>
        </p:nvSpPr>
        <p:spPr>
          <a:xfrm>
            <a:off x="3868801" y="2313384"/>
            <a:ext cx="572779" cy="72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4ED9F6E-7723-A985-8FA1-C90005A318E0}"/>
              </a:ext>
            </a:extLst>
          </p:cNvPr>
          <p:cNvSpPr/>
          <p:nvPr/>
        </p:nvSpPr>
        <p:spPr>
          <a:xfrm>
            <a:off x="3827958" y="3801122"/>
            <a:ext cx="363325" cy="720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평행 사변형 20">
            <a:extLst>
              <a:ext uri="{FF2B5EF4-FFF2-40B4-BE49-F238E27FC236}">
                <a16:creationId xmlns:a16="http://schemas.microsoft.com/office/drawing/2014/main" id="{56CF41C9-895D-B7A3-5FF0-B4EBCA26AE24}"/>
              </a:ext>
            </a:extLst>
          </p:cNvPr>
          <p:cNvSpPr/>
          <p:nvPr/>
        </p:nvSpPr>
        <p:spPr>
          <a:xfrm>
            <a:off x="3944094" y="2385392"/>
            <a:ext cx="216023" cy="1415730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6F94424-815D-81EF-C7CE-7B211C313697}"/>
              </a:ext>
            </a:extLst>
          </p:cNvPr>
          <p:cNvCxnSpPr/>
          <p:nvPr/>
        </p:nvCxnSpPr>
        <p:spPr>
          <a:xfrm>
            <a:off x="4043982" y="2055812"/>
            <a:ext cx="0" cy="2129780"/>
          </a:xfrm>
          <a:prstGeom prst="line">
            <a:avLst/>
          </a:prstGeom>
          <a:ln w="158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FD58F10-4A6C-546F-8AB4-F3D246F896C7}"/>
              </a:ext>
            </a:extLst>
          </p:cNvPr>
          <p:cNvSpPr/>
          <p:nvPr/>
        </p:nvSpPr>
        <p:spPr>
          <a:xfrm>
            <a:off x="631726" y="3639231"/>
            <a:ext cx="1584176" cy="30956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62C32568-112D-3F8C-00B4-6F341FD862EA}"/>
              </a:ext>
            </a:extLst>
          </p:cNvPr>
          <p:cNvSpPr/>
          <p:nvPr/>
        </p:nvSpPr>
        <p:spPr>
          <a:xfrm>
            <a:off x="631726" y="2157752"/>
            <a:ext cx="1584176" cy="30956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40402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D6DAC-A285-880C-9425-B1BC6FA1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6FC93BCE-188C-CA16-F0D4-0034F22C6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20537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组装接合面烤漆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defTabSz="95758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ko-KR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加工接合面</a:t>
                      </a:r>
                      <a:r>
                        <a:rPr kumimoji="1" lang="zh-CN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不进行</a:t>
                      </a:r>
                      <a:r>
                        <a:rPr kumimoji="1" lang="en-US" altLang="ko-KR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表面处理</a:t>
                      </a:r>
                      <a:r>
                        <a:rPr kumimoji="1" lang="en-US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   </a:t>
                      </a:r>
                    </a:p>
                    <a:p>
                      <a:pPr marL="0" marR="0" lvl="0" indent="0" defTabSz="95758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└ 禁止进行</a:t>
                      </a:r>
                      <a:r>
                        <a:rPr kumimoji="1" lang="zh-CN" altLang="ko-KR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喷涂</a:t>
                      </a:r>
                      <a:r>
                        <a:rPr kumimoji="1" lang="ko-KR" alt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현대하모니 M" pitchFamily="18" charset="-127"/>
                          <a:ea typeface="현대하모니 M" pitchFamily="18" charset="-127"/>
                          <a:cs typeface="+mn-cs"/>
                        </a:rPr>
                        <a:t>、清漆等后处理</a:t>
                      </a: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标识整理：图纸标注紫色斜线，并且标注“</a:t>
                      </a:r>
                      <a:r>
                        <a:rPr kumimoji="1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MASKING</a:t>
                      </a: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”的需要遮挡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7505F224-8888-01BC-A1CA-E778DCFE9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E5309B8D-D719-0413-E235-1C51CC03A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5BD857-B83C-22BD-25E0-17B41C471319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04EC6314-CF32-BAB6-26FB-7203FBE2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6" name="그림 3">
            <a:extLst>
              <a:ext uri="{FF2B5EF4-FFF2-40B4-BE49-F238E27FC236}">
                <a16:creationId xmlns:a16="http://schemas.microsoft.com/office/drawing/2014/main" id="{677CD2F9-1DB8-A821-C259-C55838F13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2" y="3249488"/>
            <a:ext cx="4329681" cy="24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6584E5E-8254-3CB7-908C-D3015D53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46" y="3593118"/>
            <a:ext cx="2696522" cy="1766281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4E074265-EA92-5505-D696-65560AADA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en-US" altLang="zh-CN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2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烤漆前遮挡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2BD59D64-D2C3-C04E-9C6B-9C55A492A23B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0678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3DED4-957A-D3C3-B2FB-A93BCA09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C68D15A6-079D-2ACE-AE9D-4087F2ECA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439832"/>
              </p:ext>
            </p:extLst>
          </p:nvPr>
        </p:nvGraphicFramePr>
        <p:xfrm>
          <a:off x="271463" y="1606550"/>
          <a:ext cx="9469437" cy="4989513"/>
        </p:xfrm>
        <a:graphic>
          <a:graphicData uri="http://schemas.openxmlformats.org/drawingml/2006/table">
            <a:tbl>
              <a:tblPr/>
              <a:tblGrid>
                <a:gridCol w="4609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焊接不良，焊接边角破裂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气孔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 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有明显凸起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不平滑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未打磨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1974" marR="35987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ko-K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焊接后焊缝需要打磨，破裂处需要进行二次加工</a:t>
                      </a:r>
                      <a:endParaRPr kumimoji="1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需提供焊接前原材料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焊接后</a:t>
                      </a:r>
                      <a:r>
                        <a:rPr kumimoji="1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打磨后以及工装照片</a:t>
                      </a:r>
                      <a:endParaRPr kumimoji="1" lang="en-US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72" marR="35987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改善公司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ko-K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천성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7" marR="35987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241" name="AutoShape 15">
            <a:extLst>
              <a:ext uri="{FF2B5EF4-FFF2-40B4-BE49-F238E27FC236}">
                <a16:creationId xmlns:a16="http://schemas.microsoft.com/office/drawing/2014/main" id="{61218B34-67A9-5FB1-E639-CF6C99F1A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208" y="3376639"/>
            <a:ext cx="587375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사진</a:t>
            </a:r>
          </a:p>
        </p:txBody>
      </p:sp>
      <p:graphicFrame>
        <p:nvGraphicFramePr>
          <p:cNvPr id="8" name="Group 65">
            <a:extLst>
              <a:ext uri="{FF2B5EF4-FFF2-40B4-BE49-F238E27FC236}">
                <a16:creationId xmlns:a16="http://schemas.microsoft.com/office/drawing/2014/main" id="{D9F141C0-2318-5CF7-EB80-E349E8F4DF61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63" name="Rectangle 17">
            <a:extLst>
              <a:ext uri="{FF2B5EF4-FFF2-40B4-BE49-F238E27FC236}">
                <a16:creationId xmlns:a16="http://schemas.microsoft.com/office/drawing/2014/main" id="{BFD76E6C-7C77-F925-EE57-8D57952B8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3: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焊缝不平整，未打磨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161CDA3-6900-BA03-FB5E-F26BCD535910}"/>
              </a:ext>
            </a:extLst>
          </p:cNvPr>
          <p:cNvSpPr/>
          <p:nvPr/>
        </p:nvSpPr>
        <p:spPr>
          <a:xfrm>
            <a:off x="7135813" y="1228725"/>
            <a:ext cx="407987" cy="27146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300F29E-744C-9836-1F50-2E419E030DB0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E82BED00-E55B-43F6-E40D-06582C0204D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本社加工品相关</a:t>
            </a:r>
            <a:r>
              <a:rPr lang="zh-CN" altLang="zh-CN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</a:rPr>
              <a:t>问题点</a:t>
            </a:r>
            <a:endParaRPr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555316A-BB43-F4AE-3902-3820808690FE}"/>
              </a:ext>
            </a:extLst>
          </p:cNvPr>
          <p:cNvSpPr/>
          <p:nvPr/>
        </p:nvSpPr>
        <p:spPr>
          <a:xfrm>
            <a:off x="8289925" y="365125"/>
            <a:ext cx="388938" cy="3603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zh-CN" altLang="en-US" dirty="0">
                <a:solidFill>
                  <a:schemeClr val="tx1"/>
                </a:solidFill>
              </a:rPr>
              <a:t>完</a:t>
            </a:r>
          </a:p>
        </p:txBody>
      </p:sp>
      <p:sp>
        <p:nvSpPr>
          <p:cNvPr id="9268" name="AutoShape 15">
            <a:extLst>
              <a:ext uri="{FF2B5EF4-FFF2-40B4-BE49-F238E27FC236}">
                <a16:creationId xmlns:a16="http://schemas.microsoft.com/office/drawing/2014/main" id="{36AA365A-A360-608C-B753-F87550C7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69" y="1773483"/>
            <a:ext cx="720725" cy="325437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문제점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7D7394D-B662-2E00-4F9C-DB3A8232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40" y="3858290"/>
            <a:ext cx="3559886" cy="2565685"/>
          </a:xfrm>
          <a:prstGeom prst="rect">
            <a:avLst/>
          </a:prstGeom>
        </p:spPr>
      </p:pic>
      <p:pic>
        <p:nvPicPr>
          <p:cNvPr id="6" name="그림 6">
            <a:extLst>
              <a:ext uri="{FF2B5EF4-FFF2-40B4-BE49-F238E27FC236}">
                <a16:creationId xmlns:a16="http://schemas.microsoft.com/office/drawing/2014/main" id="{0D3CB890-11F9-4662-03E1-D58296436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33261" r="42711" b="33989"/>
          <a:stretch>
            <a:fillRect/>
          </a:stretch>
        </p:blipFill>
        <p:spPr bwMode="auto">
          <a:xfrm>
            <a:off x="5021229" y="2878137"/>
            <a:ext cx="3014662" cy="24463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17846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01E3-5001-1649-A7AC-5967E40E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3647833B-12A6-A95A-7880-0D8ECAAC0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587201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焊渣 焊点未清，焊渣未打磨后直接烤漆</a:t>
                      </a: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焊接后焊缝需要打磨，使其保持美观。</a:t>
                      </a:r>
                      <a:endParaRPr kumimoji="1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所有焊渣必须清理干净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金丰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632645AB-410D-EC89-6CF4-F59AE217F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33621B1C-B1CF-C108-E196-CA4853D97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2BC1CC47-1281-92CE-45C5-440D4D05D535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5975D305-E530-77DA-C259-AC4D36F5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8242" name="图片 1">
            <a:extLst>
              <a:ext uri="{FF2B5EF4-FFF2-40B4-BE49-F238E27FC236}">
                <a16:creationId xmlns:a16="http://schemas.microsoft.com/office/drawing/2014/main" id="{E878DA8F-86AA-2A53-6FD6-0E11C2E1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863" y="2684463"/>
            <a:ext cx="280828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4" name="图片 8" descr="塑料盒子里&#10;&#10;描述已自动生成">
            <a:extLst>
              <a:ext uri="{FF2B5EF4-FFF2-40B4-BE49-F238E27FC236}">
                <a16:creationId xmlns:a16="http://schemas.microsoft.com/office/drawing/2014/main" id="{D66215E6-EEDA-337F-A693-27D8777A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62" y="3177479"/>
            <a:ext cx="3168352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5A7D9FDE-A14E-C615-F978-F156C3CB2B62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E07DE57D-985A-E411-35CF-3E0D6BA34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4: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焊渣未清理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536100-2941-D52B-D2D2-4DDD95CF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63" y="4736369"/>
            <a:ext cx="2748139" cy="16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7037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AD82C-7617-C546-82A8-6C1B6A054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B975A105-05BE-5834-95F4-7D8354A47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86689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激光切割面过于粗糙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激光切割面不能有明显纹路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金丰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DF329178-1795-7681-CE2C-97D1D285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393CA8F1-A2D4-E480-7869-60A5B3717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574DB2E-5161-42A8-B960-FA0C6B85BF6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25B3E59-B869-426E-777A-60CBD44A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319C2F97-094B-81E0-950C-82F9F457628B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7AD36A21-282C-09F6-F893-DA67D81E3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5: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激光切割面不光滑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15B327-9E83-9B8C-0846-40CD81F7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2" y="3310151"/>
            <a:ext cx="3060999" cy="2110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79C14A-FA7D-E0F3-97DD-9B3CDAA3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22" y="3249488"/>
            <a:ext cx="2922444" cy="19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600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CBC7F-E986-E169-3675-2D3741149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C28C65BC-C8E5-7632-4CD4-A44E1AE26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09619"/>
              </p:ext>
            </p:extLst>
          </p:nvPr>
        </p:nvGraphicFramePr>
        <p:xfrm>
          <a:off x="285750" y="1571625"/>
          <a:ext cx="9456737" cy="4989513"/>
        </p:xfrm>
        <a:graphic>
          <a:graphicData uri="http://schemas.openxmlformats.org/drawingml/2006/table">
            <a:tbl>
              <a:tblPr/>
              <a:tblGrid>
                <a:gridCol w="459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禁止断焊，必须满焊；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为防止变形，需要分多次焊接；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金丰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84868E53-FACC-E4F6-8EB9-A0D52000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9BCBAB08-FF12-F97D-84A9-9532FB7DF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A04FC54-10F7-EB27-B913-12ABC552DF0C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87A86BAB-5B62-941E-94F2-CA63DCC1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66954B5-E571-008C-A300-3691268C1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105472"/>
            <a:ext cx="4507706" cy="25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CDF9A25-503B-3EE4-757C-0BFF376D4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1" y="2313384"/>
            <a:ext cx="4162400" cy="432048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defTabSz="957580" latinLnBrk="1"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defTabSz="957580" latinLnBrk="1"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defTabSz="957580" latinLnBrk="1"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defTabSz="957580" latinLnBrk="1"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defTabSz="957580" latinLnBrk="1"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defTabSz="95758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defTabSz="95758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defTabSz="95758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defTabSz="95758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※ BED </a:t>
            </a:r>
            <a:r>
              <a:rPr lang="zh-CN" altLang="en-US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板</a:t>
            </a:r>
            <a:r>
              <a:rPr lang="en-US" altLang="ko-KR" sz="1400" dirty="0" err="1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上表面变形，实施</a:t>
            </a:r>
            <a:r>
              <a:rPr lang="zh-CN" altLang="en-US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断续</a:t>
            </a:r>
            <a:r>
              <a:rPr lang="en-US" altLang="ko-KR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焊</a:t>
            </a:r>
            <a:r>
              <a:rPr lang="zh-CN" altLang="en-US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接</a:t>
            </a:r>
            <a:r>
              <a:rPr lang="en-US" altLang="ko-KR" sz="1400" dirty="0" err="1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后未进行填充</a:t>
            </a:r>
            <a:r>
              <a:rPr lang="ko-KR" altLang="en-US" sz="1400" dirty="0">
                <a:solidFill>
                  <a:srgbClr val="FF0000"/>
                </a:solidFill>
                <a:latin typeface="현대하모니 M" pitchFamily="18" charset="-127"/>
                <a:ea typeface="현대하모니 M" pitchFamily="18" charset="-127"/>
              </a:rPr>
              <a:t>  </a:t>
            </a:r>
          </a:p>
        </p:txBody>
      </p:sp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FA6B5667-1179-58D2-2861-9585D315C391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17">
            <a:extLst>
              <a:ext uri="{FF2B5EF4-FFF2-40B4-BE49-F238E27FC236}">
                <a16:creationId xmlns:a16="http://schemas.microsoft.com/office/drawing/2014/main" id="{54BAEAF8-16CC-7513-58D1-827B1FB63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6: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未进行满焊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50F863-1337-5AD1-8587-D6810116A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800" y="3183050"/>
            <a:ext cx="2238095" cy="1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74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99EAF-93F7-5E66-937D-165AF847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7975591F-9777-53BE-CCB3-954CE59E8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320914"/>
              </p:ext>
            </p:extLst>
          </p:nvPr>
        </p:nvGraphicFramePr>
        <p:xfrm>
          <a:off x="415702" y="1571625"/>
          <a:ext cx="9326785" cy="4989513"/>
        </p:xfrm>
        <a:graphic>
          <a:graphicData uri="http://schemas.openxmlformats.org/drawingml/2006/table">
            <a:tbl>
              <a:tblPr/>
              <a:tblGrid>
                <a:gridCol w="446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8137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b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因激光焊接强度不够，导致开裂的情况较多。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맑은 고딕" panose="020B0503020000020004" pitchFamily="34" charset="-127"/>
                          <a:cs typeface="+mn-cs"/>
                        </a:rPr>
                        <a:t>原则上禁止采用激光焊接。必要采用激光焊时，需提前沟通征得同意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金丰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2D0F367C-BCC4-F731-D6B2-9605ACBAA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657350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4A6E0DEB-9E7B-FD74-C774-385C2B7EE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1646238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D534BC2-E2FB-7839-B197-0B50CAB09206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AF7306FE-F848-B8C3-8AEF-B4515C00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962AF5-58E6-93DB-47BA-F982C83B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593" y="3177480"/>
            <a:ext cx="3024336" cy="2015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C9A8DC-2B30-16D4-DF71-1AA894DD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82" y="3465512"/>
            <a:ext cx="2804196" cy="1926285"/>
          </a:xfrm>
          <a:prstGeom prst="rect">
            <a:avLst/>
          </a:prstGeom>
        </p:spPr>
      </p:pic>
      <p:graphicFrame>
        <p:nvGraphicFramePr>
          <p:cNvPr id="6" name="Group 65">
            <a:extLst>
              <a:ext uri="{FF2B5EF4-FFF2-40B4-BE49-F238E27FC236}">
                <a16:creationId xmlns:a16="http://schemas.microsoft.com/office/drawing/2014/main" id="{20EA42F2-BB04-FBE9-37FF-7D6B78FA41BE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17">
            <a:extLst>
              <a:ext uri="{FF2B5EF4-FFF2-40B4-BE49-F238E27FC236}">
                <a16:creationId xmlns:a16="http://schemas.microsoft.com/office/drawing/2014/main" id="{46936C5D-513A-6299-2197-6E34655E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7: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禁止使用激光焊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105434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20C6C-3CB6-F4CA-90C1-C71B6D527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9">
            <a:extLst>
              <a:ext uri="{FF2B5EF4-FFF2-40B4-BE49-F238E27FC236}">
                <a16:creationId xmlns:a16="http://schemas.microsoft.com/office/drawing/2014/main" id="{0C64C6B3-6B0E-5E44-BE70-13BF0A48E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631276"/>
              </p:ext>
            </p:extLst>
          </p:nvPr>
        </p:nvGraphicFramePr>
        <p:xfrm>
          <a:off x="165720" y="1596719"/>
          <a:ext cx="9572972" cy="4990944"/>
        </p:xfrm>
        <a:graphic>
          <a:graphicData uri="http://schemas.openxmlformats.org/drawingml/2006/table">
            <a:tbl>
              <a:tblPr/>
              <a:tblGrid>
                <a:gridCol w="469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29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20774">
                <a:tc rowSpan="3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현대하모니 M" panose="02020603020101020101" pitchFamily="18" charset="-127"/>
                        </a:rPr>
                        <a:t>未连续焊接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현대하모니 M" panose="02020603020101020101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对   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现象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及</a:t>
                      </a:r>
                      <a:r>
                        <a:rPr kumimoji="1" lang="ko-K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问题点</a:t>
                      </a: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ko-KR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71972" marR="35986" marT="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88900" indent="-889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ko-K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 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需要分多次连续焊接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  <a:p>
                      <a:pPr marL="88900" marR="0" lvl="0" indent="-889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143969" marR="35986" marT="36370" marB="36370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部门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改善主管组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责任人</a:t>
                      </a:r>
                      <a:endParaRPr kumimoji="1" lang="ko-KR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改善日期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结果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0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7950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07950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M" panose="02020603020101020101" pitchFamily="18" charset="-127"/>
                          <a:ea typeface="현대하모니 M" panose="02020603020101020101" pitchFamily="18" charset="-127"/>
                        </a:rPr>
                        <a:t>金丰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 indent="-174625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174625" marR="0" lvl="0" indent="-174625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M" panose="02020603020101020101" pitchFamily="18" charset="-127"/>
                        <a:ea typeface="현대하모니 M" panose="02020603020101020101" pitchFamily="18" charset="-127"/>
                        <a:cs typeface="+mn-cs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defTabSz="912813" latinLnBrk="1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defTabSz="912813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28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현대하모니 B" panose="02020603020101020101" pitchFamily="18" charset="-127"/>
                        <a:ea typeface="현대하모니 B" panose="02020603020101020101" pitchFamily="18" charset="-127"/>
                      </a:endParaRPr>
                    </a:p>
                  </a:txBody>
                  <a:tcPr marL="35986" marR="35986" marT="36370" marB="36370" anchor="ctr" anchorCtr="1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217" name="AutoShape 15">
            <a:extLst>
              <a:ext uri="{FF2B5EF4-FFF2-40B4-BE49-F238E27FC236}">
                <a16:creationId xmlns:a16="http://schemas.microsoft.com/office/drawing/2014/main" id="{18D4A759-8349-0004-C2FF-4539D6A2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86" y="1596719"/>
            <a:ext cx="1454150" cy="309563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不良现象</a:t>
            </a:r>
            <a:r>
              <a:rPr kumimoji="0" lang="en-US" altLang="zh-CN" sz="140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8218" name="AutoShape 15">
            <a:extLst>
              <a:ext uri="{FF2B5EF4-FFF2-40B4-BE49-F238E27FC236}">
                <a16:creationId xmlns:a16="http://schemas.microsoft.com/office/drawing/2014/main" id="{EE649ECD-0C30-CE79-D448-6555C0409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348" y="1598307"/>
            <a:ext cx="2168525" cy="307975"/>
          </a:xfrm>
          <a:prstGeom prst="roundRect">
            <a:avLst>
              <a:gd name="adj" fmla="val 16667"/>
            </a:avLst>
          </a:prstGeom>
          <a:solidFill>
            <a:srgbClr val="FFFF99">
              <a:alpha val="43137"/>
            </a:srgbClr>
          </a:solidFill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lIns="91321" tIns="45660" rIns="91321" bIns="45660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>
                <a:solidFill>
                  <a:srgbClr val="000000"/>
                </a:solidFill>
                <a:latin typeface="+mj-ea"/>
                <a:ea typeface="+mj-ea"/>
              </a:rPr>
              <a:t>良品</a:t>
            </a:r>
            <a:endParaRPr kumimoji="0" lang="ko-KR" altLang="en-US" sz="140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FAFA333-6F55-E487-0EE6-3EFB2A0BCF0F}"/>
              </a:ext>
            </a:extLst>
          </p:cNvPr>
          <p:cNvSpPr/>
          <p:nvPr/>
        </p:nvSpPr>
        <p:spPr>
          <a:xfrm>
            <a:off x="8704263" y="309563"/>
            <a:ext cx="1008062" cy="36353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r>
              <a:rPr lang="ko-KR" altLang="en-US" sz="1000" dirty="0">
                <a:solidFill>
                  <a:srgbClr val="FF0000"/>
                </a:solidFill>
                <a:latin typeface="+mj-ea"/>
                <a:ea typeface="+mj-ea"/>
              </a:rPr>
              <a:t>대  외  비</a:t>
            </a:r>
            <a:endParaRPr lang="en-US" altLang="ko-KR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 eaLnBrk="1" latinLnBrk="1" hangingPunct="1">
              <a:defRPr/>
            </a:pPr>
            <a:r>
              <a:rPr lang="en-US" altLang="ko-KR" sz="1000" dirty="0">
                <a:solidFill>
                  <a:srgbClr val="FF0000"/>
                </a:solidFill>
                <a:latin typeface="+mj-ea"/>
                <a:ea typeface="+mj-ea"/>
              </a:rPr>
              <a:t>(RESTRICTED)</a:t>
            </a:r>
            <a:endParaRPr lang="ko-KR" altLang="en-US" sz="1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26BE9190-26A1-4218-A1FD-A341FCE69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45" y="159071"/>
            <a:ext cx="7089916" cy="58941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加工</a:t>
            </a:r>
            <a:r>
              <a:rPr lang="zh-CN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0800000" scaled="1"/>
                </a:gradFill>
                <a:latin typeface="+mj-ea"/>
                <a:ea typeface="+mj-ea"/>
              </a:rPr>
              <a:t>问题点汇总</a:t>
            </a:r>
            <a:endParaRPr dirty="0">
              <a:latin typeface="+mj-ea"/>
              <a:ea typeface="+mj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3E1608E-FBC0-6C28-DE23-04FDA6313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00" y="2398213"/>
            <a:ext cx="4011233" cy="21487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F6821D-ED32-7CA2-F94F-44B2D6C3D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890" y="2313384"/>
            <a:ext cx="4615803" cy="2541998"/>
          </a:xfrm>
          <a:prstGeom prst="rect">
            <a:avLst/>
          </a:prstGeom>
        </p:spPr>
      </p:pic>
      <p:graphicFrame>
        <p:nvGraphicFramePr>
          <p:cNvPr id="2" name="Group 65">
            <a:extLst>
              <a:ext uri="{FF2B5EF4-FFF2-40B4-BE49-F238E27FC236}">
                <a16:creationId xmlns:a16="http://schemas.microsoft.com/office/drawing/2014/main" id="{26D19EF1-47C6-D4FC-77F4-C87DE4169B28}"/>
              </a:ext>
            </a:extLst>
          </p:cNvPr>
          <p:cNvGraphicFramePr>
            <a:graphicFrameLocks noGrp="1"/>
          </p:cNvGraphicFramePr>
          <p:nvPr/>
        </p:nvGraphicFramePr>
        <p:xfrm>
          <a:off x="273050" y="1208088"/>
          <a:ext cx="9469438" cy="312737"/>
        </p:xfrm>
        <a:graphic>
          <a:graphicData uri="http://schemas.openxmlformats.org/drawingml/2006/table">
            <a:tbl>
              <a:tblPr/>
              <a:tblGrid>
                <a:gridCol w="71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点检日期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1/8</a:t>
                      </a:r>
                      <a:endParaRPr kumimoji="0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工程名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HMMI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点检者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박용신</a:t>
                      </a:r>
                      <a:endParaRPr kumimoji="0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问题类型</a:t>
                      </a:r>
                      <a:endParaRPr kumimoji="0" lang="ko-KR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5pPr>
                      <a:lvl6pPr marL="25146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6pPr>
                      <a:lvl7pPr marL="29718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7pPr>
                      <a:lvl8pPr marL="34290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8pPr>
                      <a:lvl9pPr marL="3886200" indent="-228600" eaLnBrk="0" fontAlgn="base" latinLnBrk="1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맑은 고딕" panose="020B0503020000020004" pitchFamily="34" charset="-127"/>
                          <a:ea typeface="맑은 고딕" panose="020B0503020000020004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加工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设计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组装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其他</a:t>
                      </a:r>
                      <a:r>
                        <a:rPr kumimoji="0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  </a:t>
                      </a: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/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</a:rPr>
                        <a:t>评价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17">
            <a:extLst>
              <a:ext uri="{FF2B5EF4-FFF2-40B4-BE49-F238E27FC236}">
                <a16:creationId xmlns:a16="http://schemas.microsoft.com/office/drawing/2014/main" id="{8FB3E048-E662-BA1A-1FCE-30552516F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3" y="725488"/>
            <a:ext cx="7391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95" tIns="44748" rIns="89495" bIns="44748" anchor="ctr"/>
          <a:lstStyle>
            <a:lvl1pPr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defTabSz="893763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defTabSz="893763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defTabSz="89376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 ● 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问题点</a:t>
            </a:r>
            <a:r>
              <a:rPr kumimoji="0" lang="ko-KR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 </a:t>
            </a:r>
            <a:r>
              <a:rPr kumimoji="0" lang="en-US" altLang="ko-KR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8:</a:t>
            </a:r>
            <a:r>
              <a:rPr kumimoji="0" lang="zh-CN" altLang="en-US" sz="2000" dirty="0">
                <a:solidFill>
                  <a:srgbClr val="0000FF"/>
                </a:solidFill>
                <a:latin typeface="현대하모니 B" panose="02020603020101020101" pitchFamily="18" charset="-127"/>
                <a:ea typeface="현대하모니 B" panose="02020603020101020101" pitchFamily="18" charset="-127"/>
              </a:rPr>
              <a:t>未连续焊接</a:t>
            </a:r>
            <a:endParaRPr kumimoji="0" lang="ko-KR" altLang="en-US" sz="1800" dirty="0">
              <a:solidFill>
                <a:srgbClr val="0000FF"/>
              </a:solidFill>
              <a:latin typeface="현대하모니 B" panose="02020603020101020101" pitchFamily="18" charset="-127"/>
              <a:ea typeface="현대하모니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356431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16457</TotalTime>
  <Words>1435</Words>
  <Application>Microsoft Office PowerPoint</Application>
  <PresentationFormat>自定义</PresentationFormat>
  <Paragraphs>458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굴림</vt:lpstr>
      <vt:lpstr>굴림</vt:lpstr>
      <vt:lpstr>현대하모니 B</vt:lpstr>
      <vt:lpstr>현대하모니 L</vt:lpstr>
      <vt:lpstr>HDharmony M</vt:lpstr>
      <vt:lpstr>HDharmony M</vt:lpstr>
      <vt:lpstr>HY헤드라인M</vt:lpstr>
      <vt:lpstr>Malgun Gothic</vt:lpstr>
      <vt:lpstr>Arial</vt:lpstr>
      <vt:lpstr>Wingdings</vt:lpstr>
      <vt:lpstr>Office 테마</vt:lpstr>
      <vt:lpstr>PowerPoint 演示文稿</vt:lpstr>
      <vt:lpstr>本社加工品相关问题点</vt:lpstr>
      <vt:lpstr>加工问题点汇总</vt:lpstr>
      <vt:lpstr>本社加工品相关问题点</vt:lpstr>
      <vt:lpstr>加工问题点汇总</vt:lpstr>
      <vt:lpstr>加工问题点汇总</vt:lpstr>
      <vt:lpstr>加工问题点汇总</vt:lpstr>
      <vt:lpstr>加工问题点汇总</vt:lpstr>
      <vt:lpstr>加工问题点汇总</vt:lpstr>
      <vt:lpstr>本社加工品相关问题点</vt:lpstr>
      <vt:lpstr>昌源威亚车桥改造1线项目问题点</vt:lpstr>
      <vt:lpstr>昌源威亚车桥改造1线项目问题点</vt:lpstr>
      <vt:lpstr>4根立柱保证平—磨床； 定位工装； 螺纹孔堵住，禁止进钢砂； 导轨位置先焊接再加工，两侧同时加工 加工面组装面遮挡； 组装—无起重机； 烤炉尺寸； 烤漆固定方式，角铁固定；  组装后下部螺栓孔发生偏差  推测原因 : 焊接直角度不良和平行度不良   焊接后 加工厂需要确认,需要以房管基准加工上下面。 焊接工艺：先焊接再加工 去应力 基准面 同时加工；先下边焊接再加工后再焊接上半部分 直线度/平面度/对角度如何检查； 先做2台； </vt:lpstr>
    </vt:vector>
  </TitlesOfParts>
  <Company>HMGC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e29177</cp:lastModifiedBy>
  <cp:revision>645</cp:revision>
  <cp:lastPrinted>2021-12-16T05:39:49Z</cp:lastPrinted>
  <dcterms:created xsi:type="dcterms:W3CDTF">2020-03-24T06:22:37Z</dcterms:created>
  <dcterms:modified xsi:type="dcterms:W3CDTF">2025-10-29T06:30:36Z</dcterms:modified>
</cp:coreProperties>
</file>