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45" r:id="rId2"/>
    <p:sldId id="3556" r:id="rId3"/>
    <p:sldId id="3596" r:id="rId4"/>
    <p:sldId id="309" r:id="rId5"/>
    <p:sldId id="311" r:id="rId6"/>
    <p:sldId id="314" r:id="rId7"/>
    <p:sldId id="3547" r:id="rId8"/>
    <p:sldId id="3589" r:id="rId9"/>
    <p:sldId id="3595" r:id="rId10"/>
    <p:sldId id="3594" r:id="rId11"/>
    <p:sldId id="3584" r:id="rId12"/>
    <p:sldId id="395" r:id="rId13"/>
    <p:sldId id="316" r:id="rId14"/>
    <p:sldId id="3597" r:id="rId15"/>
  </p:sldIdLst>
  <p:sldSz cx="9904413" cy="6931025"/>
  <p:notesSz cx="6797675" cy="992663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79425" indent="-22225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60438" indent="-4603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441450" indent="-6985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922463" indent="-93663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2302AE"/>
    <a:srgbClr val="251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>
      <p:cViewPr varScale="1">
        <p:scale>
          <a:sx n="109" d="100"/>
          <a:sy n="109" d="100"/>
        </p:scale>
        <p:origin x="1464" y="108"/>
      </p:cViewPr>
      <p:guideLst>
        <p:guide orient="horz" pos="2183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ADD9AB71-6C1C-0F86-E21B-1F0216447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pitchFamily="50" charset="-128"/>
                <a:ea typeface="굴림" pitchFamily="50" charset="-128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CDBD62D-6985-25F4-7E56-05540A4533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pitchFamily="50" charset="-128"/>
                <a:ea typeface="굴림" pitchFamily="50" charset="-128"/>
                <a:cs typeface="+mn-cs"/>
              </a:defRPr>
            </a:lvl1pPr>
          </a:lstStyle>
          <a:p>
            <a:pPr>
              <a:defRPr/>
            </a:pPr>
            <a:fld id="{E39A3E6B-3C24-4AA4-B0F8-D1EAD3A9EA86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3E73B4B6-82D9-D533-D63B-BB756B2A7E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744538"/>
            <a:ext cx="53181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87FA1503-75AF-0FC5-D3C0-AD47FC41F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BAC4379-FF36-EBAE-A52D-986C04AB73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pitchFamily="50" charset="-128"/>
                <a:ea typeface="굴림" pitchFamily="50" charset="-128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53FD9A-E161-D5BF-3EEB-E645A60926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8EB096B-273F-45FE-89E0-D9CD13AA0B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이미지 개체 틀 1">
            <a:extLst>
              <a:ext uri="{FF2B5EF4-FFF2-40B4-BE49-F238E27FC236}">
                <a16:creationId xmlns:a16="http://schemas.microsoft.com/office/drawing/2014/main" id="{4FBDEF4E-E2C0-A9DF-2B1A-FF0BD0629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슬라이드 노트 개체 틀 2">
            <a:extLst>
              <a:ext uri="{FF2B5EF4-FFF2-40B4-BE49-F238E27FC236}">
                <a16:creationId xmlns:a16="http://schemas.microsoft.com/office/drawing/2014/main" id="{03A1D197-86E4-45EA-73F9-63CEFEDD7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124" name="슬라이드 번호 개체 틀 3">
            <a:extLst>
              <a:ext uri="{FF2B5EF4-FFF2-40B4-BE49-F238E27FC236}">
                <a16:creationId xmlns:a16="http://schemas.microsoft.com/office/drawing/2014/main" id="{B1A66B07-B822-4FB0-05F3-398CBDD0B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0FDDD3E-AF11-428E-95D9-FEB13B21683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831" y="2153111"/>
            <a:ext cx="8418751" cy="148567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662" y="3927581"/>
            <a:ext cx="6933089" cy="17712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1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3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5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6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7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BF4FA4-D353-2CB3-C46F-349D28F0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82D72-EB6D-4548-A5E7-2BCAA1AA5712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2F8EC9-1D5A-046C-518F-DAF747DB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1B40D5-FC21-49E5-E59B-8BAD487F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B4A3-FB70-475D-A5CA-4370538497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32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7B204E-3EE6-C84B-22AF-A0D08892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CA5E-969D-416E-8B4A-BBAA7437EED0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0B4AE9-B713-97D7-41FD-29897540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A3FF0A-9E19-2F23-AD71-80D24732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1D93A-8D36-4BBA-B193-E494218529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8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0699" y="277563"/>
            <a:ext cx="2228493" cy="591383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221" y="277563"/>
            <a:ext cx="6520405" cy="591383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02A7DC-1D19-0F30-DC02-A4925231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A7F4-7BCA-4F3F-97CE-97A848AA98C0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ADE634-FF4D-2DB2-1EB0-2E0CBC50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FE8F00-5127-5850-403A-A5016C6C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3A81-6474-4B6E-9CE2-ADB74CF35D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471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6">
            <a:extLst>
              <a:ext uri="{FF2B5EF4-FFF2-40B4-BE49-F238E27FC236}">
                <a16:creationId xmlns:a16="http://schemas.microsoft.com/office/drawing/2014/main" id="{4AA53810-8B03-C3FF-9B6B-CD1386A49362}"/>
              </a:ext>
            </a:extLst>
          </p:cNvPr>
          <p:cNvCxnSpPr/>
          <p:nvPr userDrawn="1"/>
        </p:nvCxnSpPr>
        <p:spPr>
          <a:xfrm>
            <a:off x="0" y="714375"/>
            <a:ext cx="9775825" cy="0"/>
          </a:xfrm>
          <a:prstGeom prst="line">
            <a:avLst/>
          </a:prstGeom>
          <a:ln w="19050">
            <a:solidFill>
              <a:srgbClr val="A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7">
            <a:extLst>
              <a:ext uri="{FF2B5EF4-FFF2-40B4-BE49-F238E27FC236}">
                <a16:creationId xmlns:a16="http://schemas.microsoft.com/office/drawing/2014/main" id="{E7EC8665-7DED-A9FB-5201-A123F4D2E022}"/>
              </a:ext>
            </a:extLst>
          </p:cNvPr>
          <p:cNvSpPr/>
          <p:nvPr userDrawn="1"/>
        </p:nvSpPr>
        <p:spPr>
          <a:xfrm>
            <a:off x="0" y="323850"/>
            <a:ext cx="595313" cy="3429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500" dirty="0">
              <a:solidFill>
                <a:prstClr val="white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724632" y="203301"/>
            <a:ext cx="7089916" cy="589410"/>
          </a:xfrm>
          <a:prstGeom prst="rect">
            <a:avLst/>
          </a:prstGeom>
        </p:spPr>
        <p:txBody>
          <a:bodyPr lIns="0" tIns="0" rIns="0" bIns="0"/>
          <a:lstStyle>
            <a:lvl1pPr marL="0" algn="l" defTabSz="913851" rtl="0" eaLnBrk="1" latinLnBrk="1" hangingPunct="1">
              <a:defRPr lang="ko-KR" altLang="en-US" sz="2000" kern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10800000" scaled="1"/>
                </a:gradFill>
                <a:latin typeface="현대하모니 M" panose="02020603020101020101" pitchFamily="18" charset="-127"/>
                <a:ea typeface="현대하모니 M" panose="0202060302010102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"/>
          </p:nvPr>
        </p:nvSpPr>
        <p:spPr>
          <a:xfrm>
            <a:off x="97986" y="266441"/>
            <a:ext cx="575539" cy="4438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3851" rtl="0" eaLnBrk="1" latinLnBrk="1" hangingPunct="1">
              <a:buNone/>
              <a:defRPr lang="ko-KR" altLang="en-US" sz="2200" kern="12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latin typeface="현대하모니 M" panose="02020603020101020101" pitchFamily="18" charset="-127"/>
                <a:ea typeface="현대하모니 M" panose="02020603020101020101" pitchFamily="18" charset="-127"/>
                <a:cs typeface="+mn-cs"/>
              </a:defRPr>
            </a:lvl1pPr>
            <a:lvl2pPr marL="456926" indent="0" algn="ctr">
              <a:buNone/>
              <a:defRPr sz="1999"/>
            </a:lvl2pPr>
            <a:lvl3pPr marL="913851" indent="0" algn="ctr">
              <a:buNone/>
              <a:defRPr sz="1799"/>
            </a:lvl3pPr>
            <a:lvl4pPr marL="1370777" indent="0" algn="ctr">
              <a:buNone/>
              <a:defRPr sz="1599"/>
            </a:lvl4pPr>
            <a:lvl5pPr marL="1827703" indent="0" algn="ctr">
              <a:buNone/>
              <a:defRPr sz="1599"/>
            </a:lvl5pPr>
            <a:lvl6pPr marL="2284628" indent="0" algn="ctr">
              <a:buNone/>
              <a:defRPr sz="1599"/>
            </a:lvl6pPr>
            <a:lvl7pPr marL="2741554" indent="0" algn="ctr">
              <a:buNone/>
              <a:defRPr sz="1599"/>
            </a:lvl7pPr>
            <a:lvl8pPr marL="3198480" indent="0" algn="ctr">
              <a:buNone/>
              <a:defRPr sz="1599"/>
            </a:lvl8pPr>
            <a:lvl9pPr marL="3655405" indent="0" algn="ctr">
              <a:buNone/>
              <a:defRPr sz="1599"/>
            </a:lvl9pPr>
          </a:lstStyle>
          <a:p>
            <a:r>
              <a:rPr lang="ko-KR" altLang="en-US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615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9C71DB-B9CD-F26F-D292-C10725F9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6FC9-F81D-4FFD-838B-315A3D4755B9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2F7ADF-7C74-E71B-DA85-8DE71FF1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3956B7-F51B-DC11-E53C-E58C33DD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FFF9-24EB-4F9C-AF8A-3F5FEECD652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18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380" y="4453826"/>
            <a:ext cx="8418751" cy="13765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380" y="2937665"/>
            <a:ext cx="8418751" cy="151616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9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1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29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3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48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58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66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477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9A2FE03-1E44-DA98-44F0-A814C73E7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813A-243B-48E4-8F26-647133BF5FFC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F1CFA8-253F-1EBA-05CE-D07E48A0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DB8028-7A1E-D444-C8E8-F378331C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5DAD-73CB-405B-BD58-7F80202A432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43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221" y="1617240"/>
            <a:ext cx="4374449" cy="457415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4743" y="1617240"/>
            <a:ext cx="4374449" cy="457415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E971EB6D-0CB9-9392-46BC-E9BFCB9E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E9D1-FED6-4FC4-9EAF-755B0A5B6A4D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579381E-31E3-47DE-9748-84E70776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2975B644-9FA3-38F0-217C-FB3C441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01B1-CAA2-4851-8551-C17C3F9A72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2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221" y="1551459"/>
            <a:ext cx="4376169" cy="64657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974" indent="0">
              <a:buNone/>
              <a:defRPr sz="2100" b="1"/>
            </a:lvl2pPr>
            <a:lvl3pPr marL="961949" indent="0">
              <a:buNone/>
              <a:defRPr sz="1900" b="1"/>
            </a:lvl3pPr>
            <a:lvl4pPr marL="1442923" indent="0">
              <a:buNone/>
              <a:defRPr sz="1700" b="1"/>
            </a:lvl4pPr>
            <a:lvl5pPr marL="1923898" indent="0">
              <a:buNone/>
              <a:defRPr sz="1700" b="1"/>
            </a:lvl5pPr>
            <a:lvl6pPr marL="2404872" indent="0">
              <a:buNone/>
              <a:defRPr sz="1700" b="1"/>
            </a:lvl6pPr>
            <a:lvl7pPr marL="2885846" indent="0">
              <a:buNone/>
              <a:defRPr sz="1700" b="1"/>
            </a:lvl7pPr>
            <a:lvl8pPr marL="3366821" indent="0">
              <a:buNone/>
              <a:defRPr sz="1700" b="1"/>
            </a:lvl8pPr>
            <a:lvl9pPr marL="3847795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221" y="2198033"/>
            <a:ext cx="4376169" cy="399336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1305" y="1551459"/>
            <a:ext cx="4377888" cy="64657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974" indent="0">
              <a:buNone/>
              <a:defRPr sz="2100" b="1"/>
            </a:lvl2pPr>
            <a:lvl3pPr marL="961949" indent="0">
              <a:buNone/>
              <a:defRPr sz="1900" b="1"/>
            </a:lvl3pPr>
            <a:lvl4pPr marL="1442923" indent="0">
              <a:buNone/>
              <a:defRPr sz="1700" b="1"/>
            </a:lvl4pPr>
            <a:lvl5pPr marL="1923898" indent="0">
              <a:buNone/>
              <a:defRPr sz="1700" b="1"/>
            </a:lvl5pPr>
            <a:lvl6pPr marL="2404872" indent="0">
              <a:buNone/>
              <a:defRPr sz="1700" b="1"/>
            </a:lvl6pPr>
            <a:lvl7pPr marL="2885846" indent="0">
              <a:buNone/>
              <a:defRPr sz="1700" b="1"/>
            </a:lvl7pPr>
            <a:lvl8pPr marL="3366821" indent="0">
              <a:buNone/>
              <a:defRPr sz="1700" b="1"/>
            </a:lvl8pPr>
            <a:lvl9pPr marL="3847795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1305" y="2198033"/>
            <a:ext cx="4377888" cy="399336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7D85FE38-38E2-C441-47A3-076D505E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89D6-48CB-4781-A7DC-BC7C7910509A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3069F008-1D45-3DD8-13AC-EFFEF160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4C50CAB2-ED07-4FB0-B101-2EB42439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3DC7-FA77-4384-8958-141E5E3D8E8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60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221228C0-CCFA-11F4-5B03-4055065C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4F44-67D0-4F23-8D8C-FF1D7561EE43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96A18DBA-52DD-4BBF-199F-859710452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55B662B2-9E3D-4154-4539-ECABA788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BDDB-BC81-4288-AC32-D3181F82810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71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5100ED5E-EDC6-9D8F-49AA-7FDC9B2C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CDD1F-46A7-4C19-9CDE-937A33D1F886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04B34E85-69E9-8C23-DBAE-98A632ED5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BB32E060-CCEB-DB31-F680-D2BEA6D0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59E5-60AA-4F6A-AADD-FBC2F46C03B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27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221" y="275957"/>
            <a:ext cx="3258484" cy="11744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350" y="275958"/>
            <a:ext cx="5536842" cy="591543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221" y="1450382"/>
            <a:ext cx="3258484" cy="4741014"/>
          </a:xfrm>
        </p:spPr>
        <p:txBody>
          <a:bodyPr/>
          <a:lstStyle>
            <a:lvl1pPr marL="0" indent="0">
              <a:buNone/>
              <a:defRPr sz="1500"/>
            </a:lvl1pPr>
            <a:lvl2pPr marL="480974" indent="0">
              <a:buNone/>
              <a:defRPr sz="1300"/>
            </a:lvl2pPr>
            <a:lvl3pPr marL="961949" indent="0">
              <a:buNone/>
              <a:defRPr sz="1100"/>
            </a:lvl3pPr>
            <a:lvl4pPr marL="1442923" indent="0">
              <a:buNone/>
              <a:defRPr sz="900"/>
            </a:lvl4pPr>
            <a:lvl5pPr marL="1923898" indent="0">
              <a:buNone/>
              <a:defRPr sz="900"/>
            </a:lvl5pPr>
            <a:lvl6pPr marL="2404872" indent="0">
              <a:buNone/>
              <a:defRPr sz="900"/>
            </a:lvl6pPr>
            <a:lvl7pPr marL="2885846" indent="0">
              <a:buNone/>
              <a:defRPr sz="900"/>
            </a:lvl7pPr>
            <a:lvl8pPr marL="3366821" indent="0">
              <a:buNone/>
              <a:defRPr sz="900"/>
            </a:lvl8pPr>
            <a:lvl9pPr marL="384779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A100ED9C-7464-7B48-B8A3-F6131707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D90C-5AE4-4F6B-B766-4C59CFBE5849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D7672361-A2DE-8C85-FE59-D57E5013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36E30C0D-520A-DED3-8BC9-C6D5593A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32E5-11EE-4C4B-80F3-AA17A8C005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24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334" y="4851717"/>
            <a:ext cx="5942648" cy="57277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334" y="619300"/>
            <a:ext cx="5942648" cy="4158615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80974" indent="0">
              <a:buNone/>
              <a:defRPr sz="2900"/>
            </a:lvl2pPr>
            <a:lvl3pPr marL="961949" indent="0">
              <a:buNone/>
              <a:defRPr sz="2500"/>
            </a:lvl3pPr>
            <a:lvl4pPr marL="1442923" indent="0">
              <a:buNone/>
              <a:defRPr sz="2100"/>
            </a:lvl4pPr>
            <a:lvl5pPr marL="1923898" indent="0">
              <a:buNone/>
              <a:defRPr sz="2100"/>
            </a:lvl5pPr>
            <a:lvl6pPr marL="2404872" indent="0">
              <a:buNone/>
              <a:defRPr sz="2100"/>
            </a:lvl6pPr>
            <a:lvl7pPr marL="2885846" indent="0">
              <a:buNone/>
              <a:defRPr sz="2100"/>
            </a:lvl7pPr>
            <a:lvl8pPr marL="3366821" indent="0">
              <a:buNone/>
              <a:defRPr sz="2100"/>
            </a:lvl8pPr>
            <a:lvl9pPr marL="3847795" indent="0">
              <a:buNone/>
              <a:defRPr sz="21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334" y="5424490"/>
            <a:ext cx="5942648" cy="813432"/>
          </a:xfrm>
        </p:spPr>
        <p:txBody>
          <a:bodyPr/>
          <a:lstStyle>
            <a:lvl1pPr marL="0" indent="0">
              <a:buNone/>
              <a:defRPr sz="1500"/>
            </a:lvl1pPr>
            <a:lvl2pPr marL="480974" indent="0">
              <a:buNone/>
              <a:defRPr sz="1300"/>
            </a:lvl2pPr>
            <a:lvl3pPr marL="961949" indent="0">
              <a:buNone/>
              <a:defRPr sz="1100"/>
            </a:lvl3pPr>
            <a:lvl4pPr marL="1442923" indent="0">
              <a:buNone/>
              <a:defRPr sz="900"/>
            </a:lvl4pPr>
            <a:lvl5pPr marL="1923898" indent="0">
              <a:buNone/>
              <a:defRPr sz="900"/>
            </a:lvl5pPr>
            <a:lvl6pPr marL="2404872" indent="0">
              <a:buNone/>
              <a:defRPr sz="900"/>
            </a:lvl6pPr>
            <a:lvl7pPr marL="2885846" indent="0">
              <a:buNone/>
              <a:defRPr sz="900"/>
            </a:lvl7pPr>
            <a:lvl8pPr marL="3366821" indent="0">
              <a:buNone/>
              <a:defRPr sz="900"/>
            </a:lvl8pPr>
            <a:lvl9pPr marL="384779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AEC64277-8DE7-0C1A-98B3-68588AA6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763EF-FE52-45E8-AE96-5B8048E3E5D2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16634AD4-30FA-9918-D486-4C8958F2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304F0223-69F3-8D2D-E794-F7FFFFC2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6579-27C2-417E-821B-CC941504718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39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3D186BFA-84B5-682C-D52D-D6F3FA52BF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7813"/>
            <a:ext cx="89138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195" tIns="48097" rIns="96195" bIns="480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63C92E1C-FE5C-75F3-7BB2-84DD2FA842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17663"/>
            <a:ext cx="8913813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195" tIns="48097" rIns="96195" bIns="48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4C8236-92DB-27E4-1D59-2C6105111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424613"/>
            <a:ext cx="2311400" cy="368300"/>
          </a:xfrm>
          <a:prstGeom prst="rect">
            <a:avLst/>
          </a:prstGeom>
        </p:spPr>
        <p:txBody>
          <a:bodyPr vert="horz" wrap="square" lIns="96195" tIns="48097" rIns="96195" bIns="48097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defRPr kumimoji="0" sz="1300">
                <a:solidFill>
                  <a:srgbClr val="898989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</a:lstStyle>
          <a:p>
            <a:pPr>
              <a:defRPr/>
            </a:pPr>
            <a:fld id="{022D1F62-04F8-45F0-A281-FDF40746F42F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E7B50D-919F-E587-8510-7C94E9352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424613"/>
            <a:ext cx="3135313" cy="368300"/>
          </a:xfrm>
          <a:prstGeom prst="rect">
            <a:avLst/>
          </a:prstGeom>
        </p:spPr>
        <p:txBody>
          <a:bodyPr vert="horz" wrap="square" lIns="96195" tIns="48097" rIns="96195" bIns="48097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300">
                <a:solidFill>
                  <a:srgbClr val="898989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699FA5-A6B2-1A8A-8338-F848D9960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7713" y="6424613"/>
            <a:ext cx="2311400" cy="368300"/>
          </a:xfrm>
          <a:prstGeom prst="rect">
            <a:avLst/>
          </a:prstGeom>
        </p:spPr>
        <p:txBody>
          <a:bodyPr vert="horz" wrap="square" lIns="96195" tIns="48097" rIns="96195" bIns="48097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300">
                <a:solidFill>
                  <a:srgbClr val="898989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</a:lstStyle>
          <a:p>
            <a:pPr>
              <a:defRPr/>
            </a:pPr>
            <a:fld id="{C1F87F4C-85F7-46ED-8380-E20A867C794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  <p:sldLayoutId id="2147484398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5pPr>
      <a:lvl6pPr marL="480974" algn="ctr" rtl="0" fontAlgn="base" latinLnBrk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61949" algn="ctr" rtl="0" fontAlgn="base" latinLnBrk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442923" algn="ctr" rtl="0" fontAlgn="base" latinLnBrk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923898" algn="ctr" rtl="0" fontAlgn="base" latinLnBrk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60363" indent="-360363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  <a:cs typeface="+mn-cs"/>
        </a:defRPr>
      </a:lvl1pPr>
      <a:lvl2pPr marL="781050" indent="-300038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  <a:cs typeface="+mn-cs"/>
        </a:defRPr>
      </a:lvl2pPr>
      <a:lvl3pPr marL="1201738" indent="-239713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  <a:cs typeface="+mn-cs"/>
        </a:defRPr>
      </a:lvl3pPr>
      <a:lvl4pPr marL="1682750" indent="-239713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  <a:cs typeface="+mn-cs"/>
        </a:defRPr>
      </a:lvl4pPr>
      <a:lvl5pPr marL="2163763" indent="-239713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  <a:cs typeface="+mn-cs"/>
        </a:defRPr>
      </a:lvl5pPr>
      <a:lvl6pPr marL="2645359" indent="-240487" algn="l" defTabSz="961949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334" indent="-240487" algn="l" defTabSz="961949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308" indent="-240487" algn="l" defTabSz="961949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8282" indent="-240487" algn="l" defTabSz="961949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74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949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923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898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872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846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821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795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C7A650B6-8227-C9A4-FE2C-D634E0B938F8}"/>
              </a:ext>
            </a:extLst>
          </p:cNvPr>
          <p:cNvSpPr txBox="1"/>
          <p:nvPr/>
        </p:nvSpPr>
        <p:spPr>
          <a:xfrm>
            <a:off x="866701" y="2414710"/>
            <a:ext cx="7906306" cy="68238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zh-CN" altLang="en-US" sz="60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天星自动化加工项目类</a:t>
            </a:r>
            <a:r>
              <a:rPr lang="en-US" altLang="zh-CN" sz="60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FEMA</a:t>
            </a:r>
            <a:r>
              <a:rPr lang="zh-CN" altLang="en-US" sz="60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资料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E5A98-3CDA-3C75-0BEF-A6EA9B9EF3DF}"/>
              </a:ext>
            </a:extLst>
          </p:cNvPr>
          <p:cNvSpPr txBox="1"/>
          <p:nvPr/>
        </p:nvSpPr>
        <p:spPr>
          <a:xfrm>
            <a:off x="7048500" y="3971925"/>
            <a:ext cx="17367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1192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맑은 고딕" panose="020B0503020000020004" pitchFamily="50" charset="-127"/>
              </a:rPr>
              <a:t>TELSTAR </a:t>
            </a:r>
            <a:endParaRPr lang="ko-KR" altLang="en-US" sz="1192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0F50E-FE51-034F-8B15-C087DFCC64DB}"/>
              </a:ext>
            </a:extLst>
          </p:cNvPr>
          <p:cNvSpPr txBox="1"/>
          <p:nvPr/>
        </p:nvSpPr>
        <p:spPr>
          <a:xfrm>
            <a:off x="2984500" y="3735388"/>
            <a:ext cx="58277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201191">
              <a:lnSpc>
                <a:spcPct val="150000"/>
              </a:lnSpc>
              <a:defRPr/>
            </a:pPr>
            <a:r>
              <a:rPr lang="en-US" altLang="ko-KR" sz="758" dirty="0">
                <a:solidFill>
                  <a:schemeClr val="bg1">
                    <a:lumMod val="75000"/>
                  </a:schemeClr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With Expertise in Building &amp; #</a:t>
            </a:r>
            <a:r>
              <a:rPr lang="en-US" altLang="ko-KR" sz="758" dirty="0" err="1">
                <a:solidFill>
                  <a:schemeClr val="bg1">
                    <a:lumMod val="75000"/>
                  </a:schemeClr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erating</a:t>
            </a:r>
            <a:r>
              <a:rPr lang="en-US" altLang="ko-KR" sz="758" dirty="0">
                <a:solidFill>
                  <a:schemeClr val="bg1">
                    <a:lumMod val="75000"/>
                  </a:schemeClr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Customized Smart Factory Based on Big Data Management Technology </a:t>
            </a:r>
            <a:endParaRPr lang="ko-KR" altLang="en-US" sz="758" dirty="0">
              <a:solidFill>
                <a:schemeClr val="bg1">
                  <a:lumMod val="75000"/>
                </a:schemeClr>
              </a:solidFill>
              <a:latin typeface="+mj-lt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22254A7-A4A8-C733-4760-08638B1C1C2A}"/>
              </a:ext>
            </a:extLst>
          </p:cNvPr>
          <p:cNvSpPr/>
          <p:nvPr/>
        </p:nvSpPr>
        <p:spPr>
          <a:xfrm>
            <a:off x="565150" y="4578350"/>
            <a:ext cx="5362575" cy="1682750"/>
          </a:xfrm>
          <a:prstGeom prst="rect">
            <a:avLst/>
          </a:prstGeom>
          <a:gradFill flip="none" rotWithShape="1">
            <a:gsLst>
              <a:gs pos="29000">
                <a:srgbClr val="E9E9E5"/>
              </a:gs>
              <a:gs pos="65000">
                <a:srgbClr val="00B0F0"/>
              </a:gs>
              <a:gs pos="100000">
                <a:srgbClr val="00B0F0"/>
              </a:gs>
            </a:gsLst>
            <a:lin ang="9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41695-407B-3F49-E922-686586C2A339}"/>
              </a:ext>
            </a:extLst>
          </p:cNvPr>
          <p:cNvSpPr txBox="1"/>
          <p:nvPr/>
        </p:nvSpPr>
        <p:spPr>
          <a:xfrm>
            <a:off x="3441700" y="5464175"/>
            <a:ext cx="5711825" cy="525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704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C#yright</a:t>
            </a:r>
            <a:r>
              <a:rPr lang="en-US" altLang="ko-KR" sz="704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© 2021 by TELSTAR Corporation. ALL RIGHTS RESERVED.</a:t>
            </a: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704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No part of this publication may be reproduced, stored in a retrieval system, or transmitted in any form or by any means —</a:t>
            </a:r>
            <a:br>
              <a:rPr lang="en-US" altLang="ko-KR" sz="704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US" altLang="ko-KR" sz="704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electronic, mechanical, </a:t>
            </a:r>
            <a:r>
              <a:rPr lang="en-US" altLang="ko-KR" sz="704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photoc#ying</a:t>
            </a:r>
            <a:r>
              <a:rPr lang="en-US" altLang="ko-KR" sz="704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recording, or otherwise — without the permission of TELSTAR.</a:t>
            </a: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704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This document provides an outline of a presentation and is incomplete without the accompanying oral commentary and discussion.</a:t>
            </a:r>
            <a:endParaRPr lang="ko-KR" altLang="en-US" sz="704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9" name="자유형 18">
            <a:extLst>
              <a:ext uri="{FF2B5EF4-FFF2-40B4-BE49-F238E27FC236}">
                <a16:creationId xmlns:a16="http://schemas.microsoft.com/office/drawing/2014/main" id="{7A0A1A72-0D4E-C386-731B-630F3D63BB64}"/>
              </a:ext>
            </a:extLst>
          </p:cNvPr>
          <p:cNvSpPr/>
          <p:nvPr/>
        </p:nvSpPr>
        <p:spPr>
          <a:xfrm>
            <a:off x="-7938" y="679450"/>
            <a:ext cx="2763838" cy="5576888"/>
          </a:xfrm>
          <a:custGeom>
            <a:avLst/>
            <a:gdLst>
              <a:gd name="connsiteX0" fmla="*/ 5102087 w 5102087"/>
              <a:gd name="connsiteY0" fmla="*/ 1974574 h 10296939"/>
              <a:gd name="connsiteX1" fmla="*/ 4214191 w 5102087"/>
              <a:gd name="connsiteY1" fmla="*/ 0 h 10296939"/>
              <a:gd name="connsiteX2" fmla="*/ 0 w 5102087"/>
              <a:gd name="connsiteY2" fmla="*/ 0 h 10296939"/>
              <a:gd name="connsiteX3" fmla="*/ 0 w 5102087"/>
              <a:gd name="connsiteY3" fmla="*/ 10296939 h 10296939"/>
              <a:gd name="connsiteX4" fmla="*/ 1258956 w 5102087"/>
              <a:gd name="connsiteY4" fmla="*/ 10296939 h 10296939"/>
              <a:gd name="connsiteX5" fmla="*/ 1364974 w 5102087"/>
              <a:gd name="connsiteY5" fmla="*/ 10296939 h 10296939"/>
              <a:gd name="connsiteX6" fmla="*/ 1364974 w 5102087"/>
              <a:gd name="connsiteY6" fmla="*/ 1987826 h 10296939"/>
              <a:gd name="connsiteX7" fmla="*/ 5102087 w 5102087"/>
              <a:gd name="connsiteY7" fmla="*/ 1974574 h 1029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2087" h="10296939">
                <a:moveTo>
                  <a:pt x="5102087" y="1974574"/>
                </a:moveTo>
                <a:lnTo>
                  <a:pt x="4214191" y="0"/>
                </a:lnTo>
                <a:lnTo>
                  <a:pt x="0" y="0"/>
                </a:lnTo>
                <a:lnTo>
                  <a:pt x="0" y="10296939"/>
                </a:lnTo>
                <a:lnTo>
                  <a:pt x="1258956" y="10296939"/>
                </a:lnTo>
                <a:lnTo>
                  <a:pt x="1364974" y="10296939"/>
                </a:lnTo>
                <a:lnTo>
                  <a:pt x="1364974" y="1987826"/>
                </a:lnTo>
                <a:lnTo>
                  <a:pt x="5102087" y="197457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lt"/>
            </a:endParaRPr>
          </a:p>
        </p:txBody>
      </p:sp>
      <p:pic>
        <p:nvPicPr>
          <p:cNvPr id="4104" name="그림 6">
            <a:extLst>
              <a:ext uri="{FF2B5EF4-FFF2-40B4-BE49-F238E27FC236}">
                <a16:creationId xmlns:a16="http://schemas.microsoft.com/office/drawing/2014/main" id="{D6AC3F2A-E42A-32BD-788D-428CEB9BE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4800" y="5414963"/>
            <a:ext cx="544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F6F0E-9B41-0555-9D93-DD475ACA0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0A92D2B9-887A-FA14-549B-9E5F25624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502899"/>
              </p:ext>
            </p:extLst>
          </p:nvPr>
        </p:nvGraphicFramePr>
        <p:xfrm>
          <a:off x="271463" y="1606550"/>
          <a:ext cx="9469437" cy="4989513"/>
        </p:xfrm>
        <a:graphic>
          <a:graphicData uri="http://schemas.openxmlformats.org/drawingml/2006/table">
            <a:tbl>
              <a:tblPr/>
              <a:tblGrid>
                <a:gridCol w="46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137">
                <a:tc rowSpan="3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喷塑多料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71974" marR="35987" marT="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+mn-cs"/>
                        </a:rPr>
                        <a:t>调整悬挂位置，厚板喷塑厚度为</a:t>
                      </a:r>
                      <a:r>
                        <a:rPr kumimoji="1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+mn-cs"/>
                        </a:rPr>
                        <a:t>80-100</a:t>
                      </a: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+mn-cs"/>
                        </a:rPr>
                        <a:t>微米</a:t>
                      </a:r>
                      <a:br>
                        <a:rPr kumimoji="1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+mn-cs"/>
                        </a:rPr>
                      </a:b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+mn-cs"/>
                        </a:rPr>
                        <a:t>入库前需要确认打磨</a:t>
                      </a: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143972" marR="35987" marT="3637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改善公司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천성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28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현대하모니 B" panose="02020603020101020101" pitchFamily="18" charset="-127"/>
                        <a:ea typeface="현대하모니 B" panose="0202060302010102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65" name="AutoShape 15">
            <a:extLst>
              <a:ext uri="{FF2B5EF4-FFF2-40B4-BE49-F238E27FC236}">
                <a16:creationId xmlns:a16="http://schemas.microsoft.com/office/drawing/2014/main" id="{9F400F17-28AB-0194-BFC1-12FF15B84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657350"/>
            <a:ext cx="587375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사진</a:t>
            </a:r>
          </a:p>
        </p:txBody>
      </p:sp>
      <p:graphicFrame>
        <p:nvGraphicFramePr>
          <p:cNvPr id="8" name="Group 65">
            <a:extLst>
              <a:ext uri="{FF2B5EF4-FFF2-40B4-BE49-F238E27FC236}">
                <a16:creationId xmlns:a16="http://schemas.microsoft.com/office/drawing/2014/main" id="{F7C1E4AF-6173-5945-9167-869C2E4CB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51653"/>
              </p:ext>
            </p:extLst>
          </p:nvPr>
        </p:nvGraphicFramePr>
        <p:xfrm>
          <a:off x="273050" y="1208088"/>
          <a:ext cx="9469438" cy="312737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2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1/8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加工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设计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组装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其他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评价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87" name="Rectangle 17">
            <a:extLst>
              <a:ext uri="{FF2B5EF4-FFF2-40B4-BE49-F238E27FC236}">
                <a16:creationId xmlns:a16="http://schemas.microsoft.com/office/drawing/2014/main" id="{13CE76E5-D06A-9AAA-14EE-F978AB85B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725488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lvl1pPr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defTabSz="893763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 ● 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问题点</a:t>
            </a:r>
            <a:r>
              <a:rPr kumimoji="0" lang="en-US" altLang="zh-CN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9</a:t>
            </a: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:</a:t>
            </a:r>
            <a:endParaRPr kumimoji="0" lang="ko-KR" altLang="en-US" sz="1800" dirty="0">
              <a:solidFill>
                <a:srgbClr val="0000FF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39DEECDF-E556-A8D7-DEEE-47732EAC31C5}"/>
              </a:ext>
            </a:extLst>
          </p:cNvPr>
          <p:cNvSpPr/>
          <p:nvPr/>
        </p:nvSpPr>
        <p:spPr>
          <a:xfrm>
            <a:off x="8186738" y="1225550"/>
            <a:ext cx="407987" cy="2714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D3D553F-6939-D906-0C85-0EEC9ECB9AAB}"/>
              </a:ext>
            </a:extLst>
          </p:cNvPr>
          <p:cNvSpPr/>
          <p:nvPr/>
        </p:nvSpPr>
        <p:spPr>
          <a:xfrm>
            <a:off x="8704263" y="309563"/>
            <a:ext cx="1008062" cy="36353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000" dirty="0">
                <a:solidFill>
                  <a:srgbClr val="FF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대  외  비</a:t>
            </a:r>
            <a:endParaRPr lang="en-US" altLang="ko-KR" sz="1000" dirty="0">
              <a:solidFill>
                <a:srgbClr val="FF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algn="ctr" eaLnBrk="1" latinLnBrk="1" hangingPunct="1">
              <a:defRPr/>
            </a:pPr>
            <a:r>
              <a:rPr lang="en-US" altLang="ko-KR" sz="1000" dirty="0">
                <a:solidFill>
                  <a:srgbClr val="FF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(RESTRICTED)</a:t>
            </a:r>
            <a:endParaRPr lang="ko-KR" altLang="en-US" sz="1000" dirty="0">
              <a:solidFill>
                <a:srgbClr val="FF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EC87B97-1A8E-8718-D633-DFA2013B70B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</a:rPr>
              <a:t>9</a:t>
            </a:r>
            <a:r>
              <a:rPr 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</a:rPr>
              <a:t>本社加工品相关</a:t>
            </a:r>
            <a:r>
              <a:rPr lang="zh-CN" alt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</a:rPr>
              <a:t>问题点</a:t>
            </a:r>
            <a:endParaRPr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B3BEDE09-EC7E-883F-894A-8BCC75B7DF18}"/>
              </a:ext>
            </a:extLst>
          </p:cNvPr>
          <p:cNvSpPr/>
          <p:nvPr/>
        </p:nvSpPr>
        <p:spPr>
          <a:xfrm>
            <a:off x="8289925" y="365125"/>
            <a:ext cx="388938" cy="3603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zh-CN" altLang="en-US" dirty="0">
                <a:solidFill>
                  <a:schemeClr val="tx1"/>
                </a:solidFill>
              </a:rPr>
              <a:t>完</a:t>
            </a:r>
          </a:p>
        </p:txBody>
      </p:sp>
      <p:sp>
        <p:nvSpPr>
          <p:cNvPr id="10292" name="AutoShape 15">
            <a:extLst>
              <a:ext uri="{FF2B5EF4-FFF2-40B4-BE49-F238E27FC236}">
                <a16:creationId xmlns:a16="http://schemas.microsoft.com/office/drawing/2014/main" id="{ABB0CE2D-500D-C113-FE3A-6357CDF87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3" y="1677988"/>
            <a:ext cx="936897" cy="325437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해결방법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B0AB4A0-33BA-2668-05C5-0E9EB18A8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768" r="3808"/>
          <a:stretch/>
        </p:blipFill>
        <p:spPr>
          <a:xfrm>
            <a:off x="354582" y="2794165"/>
            <a:ext cx="4453608" cy="340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2270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E6C57643-37E6-FC25-D162-1A7A6351A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039700"/>
              </p:ext>
            </p:extLst>
          </p:nvPr>
        </p:nvGraphicFramePr>
        <p:xfrm>
          <a:off x="271463" y="1606550"/>
          <a:ext cx="9469437" cy="4989513"/>
        </p:xfrm>
        <a:graphic>
          <a:graphicData uri="http://schemas.openxmlformats.org/drawingml/2006/table">
            <a:tbl>
              <a:tblPr/>
              <a:tblGrid>
                <a:gridCol w="46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137">
                <a:tc rowSpan="3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71974" marR="35987" marT="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외관 상태 불량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外观不良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改善对策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 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출하전 가공품 외부에 비닐로 제대로 포장할 것 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  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发货前用打包膜缠绕彻底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143972" marR="35987" marT="3637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改善公司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천성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28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현대하모니 B" panose="02020603020101020101" pitchFamily="18" charset="-127"/>
                        <a:ea typeface="현대하모니 B" panose="0202060302010102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93" name="AutoShape 15">
            <a:extLst>
              <a:ext uri="{FF2B5EF4-FFF2-40B4-BE49-F238E27FC236}">
                <a16:creationId xmlns:a16="http://schemas.microsoft.com/office/drawing/2014/main" id="{1B2B2D6E-5A83-E544-80C2-960E0179B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657350"/>
            <a:ext cx="587375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사진</a:t>
            </a:r>
          </a:p>
        </p:txBody>
      </p:sp>
      <p:sp>
        <p:nvSpPr>
          <p:cNvPr id="7194" name="AutoShape 15">
            <a:extLst>
              <a:ext uri="{FF2B5EF4-FFF2-40B4-BE49-F238E27FC236}">
                <a16:creationId xmlns:a16="http://schemas.microsoft.com/office/drawing/2014/main" id="{602666A0-65B9-54B0-E82F-01E12B70B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3" y="3684588"/>
            <a:ext cx="941387" cy="2698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개선방안</a:t>
            </a:r>
          </a:p>
        </p:txBody>
      </p:sp>
      <p:graphicFrame>
        <p:nvGraphicFramePr>
          <p:cNvPr id="8" name="Group 65">
            <a:extLst>
              <a:ext uri="{FF2B5EF4-FFF2-40B4-BE49-F238E27FC236}">
                <a16:creationId xmlns:a16="http://schemas.microsoft.com/office/drawing/2014/main" id="{B0E54E72-8A55-25AD-4F94-BF498ADDA527}"/>
              </a:ext>
            </a:extLst>
          </p:cNvPr>
          <p:cNvGraphicFramePr>
            <a:graphicFrameLocks noGrp="1"/>
          </p:cNvGraphicFramePr>
          <p:nvPr/>
        </p:nvGraphicFramePr>
        <p:xfrm>
          <a:off x="273050" y="1208088"/>
          <a:ext cx="9469438" cy="312737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2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1/8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HMMI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박용신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加工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设计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组装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其他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评价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215" name="Rectangle 17">
            <a:extLst>
              <a:ext uri="{FF2B5EF4-FFF2-40B4-BE49-F238E27FC236}">
                <a16:creationId xmlns:a16="http://schemas.microsoft.com/office/drawing/2014/main" id="{34FBBF81-92EE-1516-C56E-8BD1CC31E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725488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lvl1pPr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defTabSz="893763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 ● 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问题点</a:t>
            </a:r>
            <a:r>
              <a:rPr kumimoji="0" lang="en-US" altLang="zh-CN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10</a:t>
            </a: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:</a:t>
            </a:r>
            <a:endParaRPr kumimoji="0" lang="ko-KR" altLang="en-US" sz="1800" dirty="0">
              <a:solidFill>
                <a:srgbClr val="0000FF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AD684373-461C-46EC-67B3-5832C01FF74E}"/>
              </a:ext>
            </a:extLst>
          </p:cNvPr>
          <p:cNvSpPr/>
          <p:nvPr/>
        </p:nvSpPr>
        <p:spPr>
          <a:xfrm>
            <a:off x="8704263" y="1203325"/>
            <a:ext cx="407987" cy="2714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402BCFA-0973-29B2-07E7-E7DFDCF5EEB4}"/>
              </a:ext>
            </a:extLst>
          </p:cNvPr>
          <p:cNvSpPr/>
          <p:nvPr/>
        </p:nvSpPr>
        <p:spPr>
          <a:xfrm>
            <a:off x="8704263" y="309563"/>
            <a:ext cx="1008062" cy="36353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000" dirty="0">
                <a:solidFill>
                  <a:srgbClr val="FF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대  외  비</a:t>
            </a:r>
            <a:endParaRPr lang="en-US" altLang="ko-KR" sz="1000" dirty="0">
              <a:solidFill>
                <a:srgbClr val="FF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algn="ctr" eaLnBrk="1" latinLnBrk="1" hangingPunct="1">
              <a:defRPr/>
            </a:pPr>
            <a:r>
              <a:rPr lang="en-US" altLang="ko-KR" sz="1000" dirty="0">
                <a:solidFill>
                  <a:srgbClr val="FF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(RESTRICTED)</a:t>
            </a:r>
            <a:endParaRPr lang="ko-KR" altLang="en-US" sz="1000" dirty="0">
              <a:solidFill>
                <a:srgbClr val="FF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9A7981E4-9CB7-6E7E-18A2-398C8142A41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</a:rPr>
              <a:t>10</a:t>
            </a:r>
            <a:r>
              <a:rPr 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</a:rPr>
              <a:t>本社加工品相关</a:t>
            </a:r>
            <a:r>
              <a:rPr lang="zh-CN" alt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</a:rPr>
              <a:t>问题点</a:t>
            </a:r>
            <a:endParaRPr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DD30B00-4001-F8B2-24A2-C4B10FAAC716}"/>
              </a:ext>
            </a:extLst>
          </p:cNvPr>
          <p:cNvSpPr/>
          <p:nvPr/>
        </p:nvSpPr>
        <p:spPr>
          <a:xfrm>
            <a:off x="8289925" y="365125"/>
            <a:ext cx="388938" cy="3603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zh-CN" altLang="en-US" dirty="0">
                <a:solidFill>
                  <a:schemeClr val="tx1"/>
                </a:solidFill>
              </a:rPr>
              <a:t>完</a:t>
            </a:r>
          </a:p>
        </p:txBody>
      </p:sp>
      <p:sp>
        <p:nvSpPr>
          <p:cNvPr id="7220" name="AutoShape 15">
            <a:extLst>
              <a:ext uri="{FF2B5EF4-FFF2-40B4-BE49-F238E27FC236}">
                <a16:creationId xmlns:a16="http://schemas.microsoft.com/office/drawing/2014/main" id="{F4D70FE2-EAAC-C4DD-B7A7-01E47FBB8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3" y="1677988"/>
            <a:ext cx="720725" cy="325437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문제점</a:t>
            </a:r>
          </a:p>
        </p:txBody>
      </p:sp>
      <p:pic>
        <p:nvPicPr>
          <p:cNvPr id="7221" name="图片 6">
            <a:extLst>
              <a:ext uri="{FF2B5EF4-FFF2-40B4-BE49-F238E27FC236}">
                <a16:creationId xmlns:a16="http://schemas.microsoft.com/office/drawing/2014/main" id="{599CB237-E342-6168-A2C9-D326B4A86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2262188"/>
            <a:ext cx="14922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2" name="图片 9">
            <a:extLst>
              <a:ext uri="{FF2B5EF4-FFF2-40B4-BE49-F238E27FC236}">
                <a16:creationId xmlns:a16="http://schemas.microsoft.com/office/drawing/2014/main" id="{973E0B85-87BE-0565-828B-E99C04D7D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262188"/>
            <a:ext cx="15017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/>
          <p:cNvGraphicFramePr>
            <a:graphicFrameLocks noGrp="1"/>
          </p:cNvGraphicFramePr>
          <p:nvPr/>
        </p:nvGraphicFramePr>
        <p:xfrm>
          <a:off x="271463" y="1606550"/>
          <a:ext cx="9469438" cy="5315346"/>
        </p:xfrm>
        <a:graphic>
          <a:graphicData uri="http://schemas.openxmlformats.org/drawingml/2006/table">
            <a:tbl>
              <a:tblPr/>
              <a:tblGrid>
                <a:gridCol w="46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8765">
                <a:tc rowSpan="3">
                  <a:txBody>
                    <a:bodyPr/>
                    <a:lstStyle>
                      <a:lvl1pPr marL="88900" indent="-88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图 纸 号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:TA20250604-001004FA-013</a:t>
                      </a: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问题点内容</a:t>
                      </a: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:</a:t>
                      </a: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1. COVER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烤漆颜色存在差异；</a:t>
                      </a: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</a:txBody>
                  <a:tcPr marL="71974" marR="35987" marT="0" marB="36376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88900" indent="-88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改善对策</a:t>
                      </a: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  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 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宋体" panose="02010600030101010101" pitchFamily="2" charset="-122"/>
                        </a:rPr>
                        <a:t>做样板封样，后期加工按照样板喷粉。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</a:t>
                      </a: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</a:txBody>
                  <a:tcPr marL="143972" marR="35987" marT="36376" marB="36376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2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改善主管组</a:t>
                      </a: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计划改善日期</a:t>
                      </a: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实际改善日期</a:t>
                      </a: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313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현대하모니 B" pitchFamily="18" charset="-127"/>
                        <a:ea typeface="현대하모니 B" pitchFamily="18" charset="-127"/>
                      </a:endParaRP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40" name="AutoShape 15"/>
          <p:cNvSpPr/>
          <p:nvPr/>
        </p:nvSpPr>
        <p:spPr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wrap="none" lIns="91321" tIns="45660" rIns="91321" bIns="45660" anchor="ctr" anchorCtr="0"/>
          <a:lstStyle>
            <a:lvl1pPr marL="360680" indent="-36068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1050" indent="-30035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2055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75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408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现象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及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问题点</a:t>
            </a:r>
            <a:endParaRPr lang="ko-KR" altLang="en-US" sz="14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841" name="AutoShape 15"/>
          <p:cNvSpPr/>
          <p:nvPr/>
        </p:nvSpPr>
        <p:spPr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wrap="none" lIns="91321" tIns="45660" rIns="91321" bIns="45660" anchor="ctr" anchorCtr="0"/>
          <a:lstStyle>
            <a:lvl1pPr marL="360680" indent="-36068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1050" indent="-30035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2055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75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408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改善对策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及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日期</a:t>
            </a:r>
            <a:endParaRPr lang="ko-KR" altLang="en-US" sz="14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8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256915"/>
              </p:ext>
            </p:extLst>
          </p:nvPr>
        </p:nvGraphicFramePr>
        <p:xfrm>
          <a:off x="273050" y="1208088"/>
          <a:ext cx="9469438" cy="335280"/>
        </p:xfrm>
        <a:graphic>
          <a:graphicData uri="http://schemas.openxmlformats.org/drawingml/2006/table">
            <a:tbl>
              <a:tblPr/>
              <a:tblGrid>
                <a:gridCol w="646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1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140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22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10.21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昌源威亚车桥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线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公司名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设备制造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设计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包装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组装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购买品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862" name="Rectangle 17"/>
          <p:cNvSpPr/>
          <p:nvPr/>
        </p:nvSpPr>
        <p:spPr>
          <a:xfrm>
            <a:off x="55563" y="725488"/>
            <a:ext cx="7391400" cy="503237"/>
          </a:xfrm>
          <a:prstGeom prst="rect">
            <a:avLst/>
          </a:prstGeom>
          <a:noFill/>
          <a:ln w="9525">
            <a:noFill/>
          </a:ln>
        </p:spPr>
        <p:txBody>
          <a:bodyPr lIns="89495" tIns="44748" rIns="89495" bIns="44748" anchor="ctr" anchorCtr="0"/>
          <a:lstStyle>
            <a:lvl1pPr marL="360680" indent="-36068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1050" indent="-30035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2055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75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408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894080" eaLnBrk="1" hangingPunct="1">
              <a:spcBef>
                <a:spcPct val="0"/>
              </a:spcBef>
              <a:buFontTx/>
              <a:buNone/>
            </a:pPr>
            <a:r>
              <a:rPr lang="ko-KR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  ●</a:t>
            </a:r>
            <a:r>
              <a:rPr lang="en-US" altLang="ko-KR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11</a:t>
            </a:r>
            <a:r>
              <a:rPr lang="ko-KR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问题点</a:t>
            </a:r>
            <a:r>
              <a:rPr lang="ko-KR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en-US" altLang="ko-KR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:</a:t>
            </a:r>
            <a:endParaRPr lang="ko-KR" altLang="en-US" sz="1800" dirty="0">
              <a:solidFill>
                <a:srgbClr val="0000FF"/>
              </a:solidFill>
              <a:latin typeface="현대하모니 B" pitchFamily="18" charset="-127"/>
              <a:ea typeface="현대하모니 B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704263" y="309563"/>
            <a:ext cx="1008063" cy="36353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rPr>
              <a:t>대  외  비</a:t>
            </a:r>
            <a:endParaRPr kumimoji="1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현대하모니 L" panose="02020603020101020101" pitchFamily="18" charset="-127"/>
              <a:ea typeface="현대하모니 L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rPr>
              <a:t>(RESTRICTED)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현대하모니 L" panose="02020603020101020101" pitchFamily="18" charset="-127"/>
              <a:ea typeface="현대하모니 L" panose="02020603020101020101" pitchFamily="18" charset="-127"/>
              <a:cs typeface="+mn-cs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 hasCustomPrompt="1"/>
          </p:nvPr>
        </p:nvSpPr>
        <p:spPr bwMode="auto">
          <a:xfrm>
            <a:off x="703677" y="136626"/>
            <a:ext cx="7089916" cy="589410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0" tIns="0" rIns="0" bIns="0" numCol="1" anchor="ctr" anchorCtr="0" compatLnSpc="1"/>
          <a:lstStyle/>
          <a:p>
            <a:pPr marL="0" marR="0" lvl="0" indent="0" algn="l" defTabSz="91376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11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昌源威亚车桥改造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1</a:t>
            </a: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线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项目问题点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10800000" scaled="1"/>
              </a:gradFill>
              <a:effectLst/>
              <a:uLnTx/>
              <a:uFillTx/>
              <a:latin typeface="HDharmony M" panose="02020603020101020101" pitchFamily="18" charset="-127"/>
              <a:ea typeface="HDharmony M" panose="02020603020101020101" pitchFamily="18" charset="-127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50" y="4041576"/>
            <a:ext cx="2468079" cy="19440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/>
          <p:cNvGraphicFramePr>
            <a:graphicFrameLocks noGrp="1"/>
          </p:cNvGraphicFramePr>
          <p:nvPr/>
        </p:nvGraphicFramePr>
        <p:xfrm>
          <a:off x="271463" y="1606550"/>
          <a:ext cx="9469438" cy="5238750"/>
        </p:xfrm>
        <a:graphic>
          <a:graphicData uri="http://schemas.openxmlformats.org/drawingml/2006/table">
            <a:tbl>
              <a:tblPr/>
              <a:tblGrid>
                <a:gridCol w="46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8765">
                <a:tc rowSpan="3">
                  <a:txBody>
                    <a:bodyPr/>
                    <a:lstStyle>
                      <a:lvl1pPr marL="88900" indent="-88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·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图 纸 号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: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·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问题内容：</a:t>
                      </a:r>
                      <a:r>
                        <a:rPr kumimoji="1" lang="zh-CN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遮挡面部分区域生锈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</a:txBody>
                  <a:tcPr marL="71974" marR="35987" marT="0" marB="36376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88900" indent="-88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改善对策：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▣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根本原因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: 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雨季空气潮湿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▣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解决方案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: 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加工完成后涂抹防锈油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▣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再发防止方案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: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工序控制，填写过程控制单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  </a:t>
                      </a: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</a:txBody>
                  <a:tcPr marL="143972" marR="35987" marT="36376" marB="36376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2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改善主管组</a:t>
                      </a: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7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宋体" panose="02010600030101010101" pitchFamily="2" charset="-122"/>
                        </a:rPr>
                        <a:t>张峰</a:t>
                      </a: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25/10/12</a:t>
                      </a: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313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400" dirty="0">
                          <a:ln>
                            <a:noFill/>
                          </a:ln>
                          <a:effectLst/>
                          <a:latin typeface="현대하모니 B" pitchFamily="18" charset="-127"/>
                          <a:ea typeface="宋体" panose="02010600030101010101" pitchFamily="2" charset="-122"/>
                          <a:sym typeface="+mn-ea"/>
                        </a:rPr>
                        <a:t>完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B" pitchFamily="18" charset="-127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313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현대하모니 B" pitchFamily="18" charset="-127"/>
                        <a:ea typeface="宋体" panose="02010600030101010101" pitchFamily="2" charset="-122"/>
                      </a:endParaRP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40" name="AutoShape 15"/>
          <p:cNvSpPr/>
          <p:nvPr/>
        </p:nvSpPr>
        <p:spPr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wrap="none" lIns="91321" tIns="45660" rIns="91321" bIns="45660" anchor="ctr" anchorCtr="0"/>
          <a:lstStyle>
            <a:lvl1pPr marL="360680" indent="-36068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1050" indent="-30035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2055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75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408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现象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及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问题点</a:t>
            </a:r>
            <a:endParaRPr lang="ko-KR" altLang="en-US" sz="14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841" name="AutoShape 15"/>
          <p:cNvSpPr/>
          <p:nvPr/>
        </p:nvSpPr>
        <p:spPr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wrap="none" lIns="91321" tIns="45660" rIns="91321" bIns="45660" anchor="ctr" anchorCtr="0"/>
          <a:lstStyle>
            <a:lvl1pPr marL="360680" indent="-36068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1050" indent="-30035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2055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75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408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改善对策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及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日期</a:t>
            </a:r>
            <a:endParaRPr lang="ko-KR" altLang="en-US" sz="14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8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645257"/>
              </p:ext>
            </p:extLst>
          </p:nvPr>
        </p:nvGraphicFramePr>
        <p:xfrm>
          <a:off x="273050" y="1208088"/>
          <a:ext cx="9469437" cy="365760"/>
        </p:xfrm>
        <a:graphic>
          <a:graphicData uri="http://schemas.openxmlformats.org/drawingml/2006/table">
            <a:tbl>
              <a:tblPr/>
              <a:tblGrid>
                <a:gridCol w="61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9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2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038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22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2025.10.10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昌源威亚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1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sym typeface="+mn-ea"/>
                        </a:rPr>
                        <a:t>杨吉帅</a:t>
                      </a:r>
                      <a:endParaRPr kumimoji="0" lang="zh-CN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设备制造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设计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包装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组装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购买品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862" name="Rectangle 17"/>
          <p:cNvSpPr/>
          <p:nvPr/>
        </p:nvSpPr>
        <p:spPr>
          <a:xfrm>
            <a:off x="55563" y="725488"/>
            <a:ext cx="7391400" cy="503237"/>
          </a:xfrm>
          <a:prstGeom prst="rect">
            <a:avLst/>
          </a:prstGeom>
          <a:noFill/>
          <a:ln w="9525">
            <a:noFill/>
          </a:ln>
        </p:spPr>
        <p:txBody>
          <a:bodyPr lIns="89495" tIns="44748" rIns="89495" bIns="44748" anchor="ctr" anchorCtr="0"/>
          <a:lstStyle>
            <a:lvl1pPr marL="360680" indent="-36068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1050" indent="-30035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2055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75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408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894080" eaLnBrk="1" hangingPunct="1">
              <a:spcBef>
                <a:spcPct val="0"/>
              </a:spcBef>
              <a:buFontTx/>
              <a:buNone/>
            </a:pPr>
            <a:r>
              <a:rPr lang="ko-KR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  ● </a:t>
            </a:r>
            <a:r>
              <a:rPr lang="zh-CN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问题点</a:t>
            </a:r>
            <a:r>
              <a:rPr lang="en-US" altLang="zh-CN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12</a:t>
            </a:r>
            <a:r>
              <a:rPr lang="ko-KR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en-US" altLang="ko-KR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:</a:t>
            </a:r>
            <a:r>
              <a:rPr lang="zh-CN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遮挡面生锈</a:t>
            </a:r>
            <a:endParaRPr lang="ko-KR" altLang="en-US" sz="1800" dirty="0">
              <a:solidFill>
                <a:srgbClr val="0000FF"/>
              </a:solidFill>
              <a:latin typeface="현대하모니 B" pitchFamily="18" charset="-127"/>
              <a:ea typeface="현대하모니 B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704263" y="309563"/>
            <a:ext cx="1008063" cy="36353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rPr>
              <a:t>대  외  비</a:t>
            </a:r>
            <a:endParaRPr kumimoji="1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현대하모니 L" panose="02020603020101020101" pitchFamily="18" charset="-127"/>
              <a:ea typeface="현대하모니 L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rPr>
              <a:t>(RESTRICTED)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현대하모니 L" panose="02020603020101020101" pitchFamily="18" charset="-127"/>
              <a:ea typeface="현대하모니 L" panose="02020603020101020101" pitchFamily="18" charset="-127"/>
              <a:cs typeface="+mn-cs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 hasCustomPrompt="1"/>
          </p:nvPr>
        </p:nvSpPr>
        <p:spPr bwMode="auto">
          <a:xfrm>
            <a:off x="703677" y="136626"/>
            <a:ext cx="7089916" cy="589410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0" tIns="0" rIns="0" bIns="0" numCol="1" anchor="ctr" anchorCtr="0" compatLnSpc="1"/>
          <a:lstStyle/>
          <a:p>
            <a:pPr marL="0" marR="0" lvl="0" indent="0" algn="l" defTabSz="91376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12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昌源威亚车桥改造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1</a:t>
            </a: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线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项目问题点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10800000" scaled="1"/>
              </a:gradFill>
              <a:effectLst/>
              <a:uLnTx/>
              <a:uFillTx/>
              <a:latin typeface="HDharmony M" panose="02020603020101020101" pitchFamily="18" charset="-127"/>
              <a:ea typeface="HDharmony M" panose="02020603020101020101" pitchFamily="18" charset="-127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2786221"/>
            <a:ext cx="4424677" cy="2335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949" y="3681536"/>
            <a:ext cx="2854671" cy="16833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872" y="1130588"/>
            <a:ext cx="753155" cy="3124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898235"/>
              </p:ext>
            </p:extLst>
          </p:nvPr>
        </p:nvGraphicFramePr>
        <p:xfrm>
          <a:off x="271463" y="1606550"/>
          <a:ext cx="9469438" cy="5238750"/>
        </p:xfrm>
        <a:graphic>
          <a:graphicData uri="http://schemas.openxmlformats.org/drawingml/2006/table">
            <a:tbl>
              <a:tblPr/>
              <a:tblGrid>
                <a:gridCol w="46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8765">
                <a:tc rowSpan="3">
                  <a:txBody>
                    <a:bodyPr/>
                    <a:lstStyle>
                      <a:lvl1pPr marL="88900" indent="-88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·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图 纸 号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: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·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问题内容：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烤漆附着力差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用金属件尖锐边角敲击烤漆面，漆面片状脱落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</a:txBody>
                  <a:tcPr marL="71974" marR="35987" marT="0" marB="36376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88900" indent="-88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改善对策：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喷塑件要求用金属尖锐位置敲击漆面，漆面发黏，不脱落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  </a:t>
                      </a: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</a:txBody>
                  <a:tcPr marL="143972" marR="35987" marT="36376" marB="36376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2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改善主管组</a:t>
                      </a: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7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宋体" panose="02010600030101010101" pitchFamily="2" charset="-122"/>
                        </a:rPr>
                        <a:t>张峰</a:t>
                      </a: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25/10/12</a:t>
                      </a: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313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400" dirty="0">
                          <a:ln>
                            <a:noFill/>
                          </a:ln>
                          <a:effectLst/>
                          <a:latin typeface="현대하모니 B" pitchFamily="18" charset="-127"/>
                          <a:ea typeface="宋体" panose="02010600030101010101" pitchFamily="2" charset="-122"/>
                          <a:sym typeface="+mn-ea"/>
                        </a:rPr>
                        <a:t>完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B" pitchFamily="18" charset="-127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313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현대하모니 B" pitchFamily="18" charset="-127"/>
                        <a:ea typeface="宋体" panose="02010600030101010101" pitchFamily="2" charset="-122"/>
                      </a:endParaRP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40" name="AutoShape 15"/>
          <p:cNvSpPr/>
          <p:nvPr/>
        </p:nvSpPr>
        <p:spPr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wrap="none" lIns="91321" tIns="45660" rIns="91321" bIns="45660" anchor="ctr" anchorCtr="0"/>
          <a:lstStyle>
            <a:lvl1pPr marL="360680" indent="-36068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1050" indent="-30035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2055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75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408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现象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及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问题点</a:t>
            </a:r>
            <a:endParaRPr lang="ko-KR" altLang="en-US" sz="14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841" name="AutoShape 15"/>
          <p:cNvSpPr/>
          <p:nvPr/>
        </p:nvSpPr>
        <p:spPr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wrap="none" lIns="91321" tIns="45660" rIns="91321" bIns="45660" anchor="ctr" anchorCtr="0"/>
          <a:lstStyle>
            <a:lvl1pPr marL="360680" indent="-36068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1050" indent="-30035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2055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75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408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改善对策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及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日期</a:t>
            </a:r>
            <a:endParaRPr lang="ko-KR" altLang="en-US" sz="14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8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365614"/>
              </p:ext>
            </p:extLst>
          </p:nvPr>
        </p:nvGraphicFramePr>
        <p:xfrm>
          <a:off x="273050" y="1208088"/>
          <a:ext cx="9469437" cy="335280"/>
        </p:xfrm>
        <a:graphic>
          <a:graphicData uri="http://schemas.openxmlformats.org/drawingml/2006/table">
            <a:tbl>
              <a:tblPr/>
              <a:tblGrid>
                <a:gridCol w="61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9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2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038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22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2025.10.10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昌源威亚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1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设备制造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设计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包装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组装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购买品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862" name="Rectangle 17"/>
          <p:cNvSpPr/>
          <p:nvPr/>
        </p:nvSpPr>
        <p:spPr>
          <a:xfrm>
            <a:off x="55563" y="725488"/>
            <a:ext cx="7391400" cy="503237"/>
          </a:xfrm>
          <a:prstGeom prst="rect">
            <a:avLst/>
          </a:prstGeom>
          <a:noFill/>
          <a:ln w="9525">
            <a:noFill/>
          </a:ln>
        </p:spPr>
        <p:txBody>
          <a:bodyPr lIns="89495" tIns="44748" rIns="89495" bIns="44748" anchor="ctr" anchorCtr="0"/>
          <a:lstStyle>
            <a:lvl1pPr marL="360680" indent="-36068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1050" indent="-30035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2055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75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408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894080" eaLnBrk="1" hangingPunct="1">
              <a:spcBef>
                <a:spcPct val="0"/>
              </a:spcBef>
              <a:buFontTx/>
              <a:buNone/>
            </a:pPr>
            <a:r>
              <a:rPr lang="ko-KR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  ● </a:t>
            </a:r>
            <a:r>
              <a:rPr lang="zh-CN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问题点</a:t>
            </a:r>
            <a:r>
              <a:rPr lang="en-US" altLang="zh-CN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13</a:t>
            </a:r>
            <a:r>
              <a:rPr lang="ko-KR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en-US" altLang="ko-KR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:</a:t>
            </a:r>
            <a:r>
              <a:rPr lang="zh-CN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附着力差</a:t>
            </a:r>
            <a:endParaRPr lang="ko-KR" altLang="en-US" sz="1800" dirty="0">
              <a:solidFill>
                <a:srgbClr val="0000FF"/>
              </a:solidFill>
              <a:latin typeface="현대하모니 B" pitchFamily="18" charset="-127"/>
              <a:ea typeface="현대하모니 B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704263" y="309563"/>
            <a:ext cx="1008063" cy="36353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rPr>
              <a:t>대  외  비</a:t>
            </a:r>
            <a:endParaRPr kumimoji="1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현대하모니 L" panose="02020603020101020101" pitchFamily="18" charset="-127"/>
              <a:ea typeface="현대하모니 L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rPr>
              <a:t>(RESTRICTED)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현대하모니 L" panose="02020603020101020101" pitchFamily="18" charset="-127"/>
              <a:ea typeface="현대하모니 L" panose="02020603020101020101" pitchFamily="18" charset="-127"/>
              <a:cs typeface="+mn-cs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 hasCustomPrompt="1"/>
          </p:nvPr>
        </p:nvSpPr>
        <p:spPr bwMode="auto">
          <a:xfrm>
            <a:off x="703677" y="136626"/>
            <a:ext cx="7089916" cy="589410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0" tIns="0" rIns="0" bIns="0" numCol="1" anchor="ctr" anchorCtr="0" compatLnSpc="1"/>
          <a:lstStyle/>
          <a:p>
            <a:pPr marL="0" marR="0" lvl="0" indent="0" algn="l" defTabSz="91376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13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昌源威亚车桥改造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1</a:t>
            </a: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线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项目问题点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10800000" scaled="1"/>
              </a:gradFill>
              <a:effectLst/>
              <a:uLnTx/>
              <a:uFillTx/>
              <a:latin typeface="HDharmony M" panose="02020603020101020101" pitchFamily="18" charset="-127"/>
              <a:ea typeface="HDharmony M" panose="02020603020101020101" pitchFamily="18" charset="-127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872" y="1130588"/>
            <a:ext cx="753155" cy="312420"/>
          </a:xfrm>
          <a:prstGeom prst="rect">
            <a:avLst/>
          </a:prstGeom>
        </p:spPr>
      </p:pic>
      <p:pic>
        <p:nvPicPr>
          <p:cNvPr id="2" name="图片 8" descr="微信图片_2025-08-19_182453_008">
            <a:extLst>
              <a:ext uri="{FF2B5EF4-FFF2-40B4-BE49-F238E27FC236}">
                <a16:creationId xmlns:a16="http://schemas.microsoft.com/office/drawing/2014/main" id="{41FB0ADD-0437-DA1B-BDCB-D3E34448B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9" y="3677443"/>
            <a:ext cx="2949575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E0D486E-3285-BB54-DD53-9F87A04EE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548" y="3577333"/>
            <a:ext cx="2284045" cy="175772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F41D0-EADA-5CC7-D74C-9ED4C2358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C7108A34-039A-08C1-585A-31D591DDC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80265"/>
              </p:ext>
            </p:extLst>
          </p:nvPr>
        </p:nvGraphicFramePr>
        <p:xfrm>
          <a:off x="285750" y="1571625"/>
          <a:ext cx="9456737" cy="4989513"/>
        </p:xfrm>
        <a:graphic>
          <a:graphicData uri="http://schemas.openxmlformats.org/drawingml/2006/table">
            <a:tbl>
              <a:tblPr/>
              <a:tblGrid>
                <a:gridCol w="45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137">
                <a:tc rowSpan="3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   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: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入库时未套丝</a:t>
                      </a: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71972" marR="35986" marT="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喷塑类工件，烤漆完成后：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1.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螺纹需套丝后入库；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2.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PIN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孔需要去除油漆；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3.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带公差的圆孔需要保护或者去除油漆；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143969" marR="35986" marT="3637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改善主管组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+mn-cs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28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현대하모니 B" panose="02020603020101020101" pitchFamily="18" charset="-127"/>
                        <a:ea typeface="현대하모니 B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69" name="AutoShape 15">
            <a:extLst>
              <a:ext uri="{FF2B5EF4-FFF2-40B4-BE49-F238E27FC236}">
                <a16:creationId xmlns:a16="http://schemas.microsoft.com/office/drawing/2014/main" id="{49A01657-C8A6-474C-0FAD-A4BB8B32B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不良现象</a:t>
            </a:r>
            <a:r>
              <a:rPr kumimoji="0" lang="en-US" altLang="zh-CN" sz="140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170" name="AutoShape 15">
            <a:extLst>
              <a:ext uri="{FF2B5EF4-FFF2-40B4-BE49-F238E27FC236}">
                <a16:creationId xmlns:a16="http://schemas.microsoft.com/office/drawing/2014/main" id="{96FF2987-F03B-7352-3A5F-F0F4FBBAB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良品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73BA41E-DB53-CC67-C611-1D5C228A60B6}"/>
              </a:ext>
            </a:extLst>
          </p:cNvPr>
          <p:cNvSpPr/>
          <p:nvPr/>
        </p:nvSpPr>
        <p:spPr>
          <a:xfrm>
            <a:off x="8704263" y="309563"/>
            <a:ext cx="1008062" cy="36353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대  외  비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latinLnBrk="1" hangingPunct="1">
              <a:defRPr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(RESTRICTED)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13F4BDBF-AFB1-4D06-B12C-27CA33871FC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喷塑</a:t>
            </a:r>
            <a:r>
              <a:rPr 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问题点汇总</a:t>
            </a:r>
            <a:endParaRPr dirty="0">
              <a:latin typeface="+mj-ea"/>
              <a:ea typeface="+mj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40DE30B-CF40-E911-57F5-14BF71744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10" y="2673424"/>
            <a:ext cx="4272475" cy="2088232"/>
          </a:xfrm>
          <a:prstGeom prst="rect">
            <a:avLst/>
          </a:prstGeom>
        </p:spPr>
      </p:pic>
      <p:pic>
        <p:nvPicPr>
          <p:cNvPr id="6" name="图片 5" descr="雪地上&#10;&#10;AI 生成的内容可能不正确。">
            <a:extLst>
              <a:ext uri="{FF2B5EF4-FFF2-40B4-BE49-F238E27FC236}">
                <a16:creationId xmlns:a16="http://schemas.microsoft.com/office/drawing/2014/main" id="{D52F5ED6-7FE4-2616-18F9-A0732D67B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75" y="3393504"/>
            <a:ext cx="1269270" cy="2256479"/>
          </a:xfrm>
          <a:prstGeom prst="rect">
            <a:avLst/>
          </a:prstGeom>
        </p:spPr>
      </p:pic>
      <p:graphicFrame>
        <p:nvGraphicFramePr>
          <p:cNvPr id="3" name="Group 65">
            <a:extLst>
              <a:ext uri="{FF2B5EF4-FFF2-40B4-BE49-F238E27FC236}">
                <a16:creationId xmlns:a16="http://schemas.microsoft.com/office/drawing/2014/main" id="{06A53BFF-4E39-F70F-75A9-399F0B4F7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56502"/>
              </p:ext>
            </p:extLst>
          </p:nvPr>
        </p:nvGraphicFramePr>
        <p:xfrm>
          <a:off x="273050" y="1208088"/>
          <a:ext cx="9469438" cy="312737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2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1/8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加工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设计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组装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其他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评价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17">
            <a:extLst>
              <a:ext uri="{FF2B5EF4-FFF2-40B4-BE49-F238E27FC236}">
                <a16:creationId xmlns:a16="http://schemas.microsoft.com/office/drawing/2014/main" id="{E21D481E-A617-B3FF-71F5-2A7DB1642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725488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lvl1pPr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defTabSz="893763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 ● 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问题点</a:t>
            </a: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1: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未套丝</a:t>
            </a:r>
            <a:endParaRPr kumimoji="0" lang="ko-KR" altLang="en-US" sz="1800" dirty="0">
              <a:solidFill>
                <a:srgbClr val="0000FF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627175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79B9E-EC06-10D1-446C-453B8FD56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C4E16414-9FA4-69B4-34B7-51232F9505B8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1571625"/>
          <a:ext cx="9456737" cy="4989513"/>
        </p:xfrm>
        <a:graphic>
          <a:graphicData uri="http://schemas.openxmlformats.org/drawingml/2006/table">
            <a:tbl>
              <a:tblPr/>
              <a:tblGrid>
                <a:gridCol w="45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137">
                <a:tc rowSpan="3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   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: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及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问题点</a:t>
                      </a:r>
                      <a:endParaRPr kumimoji="1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表面异物 多料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71972" marR="35986" marT="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后处理前需确认加工品质是否符合规定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以及喷塑后悬挂铁丝的部分需要打磨后补喷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143969" marR="35986" marT="3637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改善主管组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+mn-cs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28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현대하모니 B" panose="02020603020101020101" pitchFamily="18" charset="-127"/>
                        <a:ea typeface="현대하모니 B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69" name="AutoShape 15">
            <a:extLst>
              <a:ext uri="{FF2B5EF4-FFF2-40B4-BE49-F238E27FC236}">
                <a16:creationId xmlns:a16="http://schemas.microsoft.com/office/drawing/2014/main" id="{FA34D1B6-6B2A-43C0-E6FC-E4863F9D2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不良现象</a:t>
            </a:r>
            <a:r>
              <a:rPr kumimoji="0" lang="en-US" altLang="zh-CN" sz="140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170" name="AutoShape 15">
            <a:extLst>
              <a:ext uri="{FF2B5EF4-FFF2-40B4-BE49-F238E27FC236}">
                <a16:creationId xmlns:a16="http://schemas.microsoft.com/office/drawing/2014/main" id="{B14D9E52-E249-DC58-0F09-E864D254F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良品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EDF9DB3-47E7-4FD1-CFB1-24316CB6C355}"/>
              </a:ext>
            </a:extLst>
          </p:cNvPr>
          <p:cNvSpPr/>
          <p:nvPr/>
        </p:nvSpPr>
        <p:spPr>
          <a:xfrm>
            <a:off x="8704263" y="309563"/>
            <a:ext cx="1008062" cy="36353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대  외  비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latinLnBrk="1" hangingPunct="1">
              <a:defRPr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(RESTRICTED)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FE7F1DF8-4FD9-A170-210F-1821B4B202A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喷塑</a:t>
            </a:r>
            <a:r>
              <a:rPr 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问题点汇总</a:t>
            </a:r>
            <a:endParaRPr dirty="0">
              <a:latin typeface="+mj-ea"/>
              <a:ea typeface="+mj-ea"/>
            </a:endParaRPr>
          </a:p>
        </p:txBody>
      </p:sp>
      <p:pic>
        <p:nvPicPr>
          <p:cNvPr id="6194" name="图片 1">
            <a:extLst>
              <a:ext uri="{FF2B5EF4-FFF2-40B4-BE49-F238E27FC236}">
                <a16:creationId xmlns:a16="http://schemas.microsoft.com/office/drawing/2014/main" id="{490A3CAE-E32B-8D01-810C-4E2501E5E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7" y="3145129"/>
            <a:ext cx="3894138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5" name="图片 2">
            <a:extLst>
              <a:ext uri="{FF2B5EF4-FFF2-40B4-BE49-F238E27FC236}">
                <a16:creationId xmlns:a16="http://schemas.microsoft.com/office/drawing/2014/main" id="{DC866A95-FB50-561E-501C-8FDBBF76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3856" y="3145129"/>
            <a:ext cx="31496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oup 65">
            <a:extLst>
              <a:ext uri="{FF2B5EF4-FFF2-40B4-BE49-F238E27FC236}">
                <a16:creationId xmlns:a16="http://schemas.microsoft.com/office/drawing/2014/main" id="{6B272FE7-7286-A2C9-4D6E-B3F8CFF4E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17188"/>
              </p:ext>
            </p:extLst>
          </p:nvPr>
        </p:nvGraphicFramePr>
        <p:xfrm>
          <a:off x="273050" y="1208088"/>
          <a:ext cx="9469438" cy="312737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2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1/8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加工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设计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组装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其他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评价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7">
            <a:extLst>
              <a:ext uri="{FF2B5EF4-FFF2-40B4-BE49-F238E27FC236}">
                <a16:creationId xmlns:a16="http://schemas.microsoft.com/office/drawing/2014/main" id="{9A44EFA0-C549-9835-7852-867E421EE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725488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lvl1pPr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defTabSz="893763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 ● 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问题点</a:t>
            </a: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2: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表面喷塑不良</a:t>
            </a:r>
            <a:endParaRPr kumimoji="0" lang="ko-KR" altLang="en-US" sz="1800" dirty="0">
              <a:solidFill>
                <a:srgbClr val="0000FF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206540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D4C8AD45-FE6F-F038-D14D-76A685138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99210"/>
              </p:ext>
            </p:extLst>
          </p:nvPr>
        </p:nvGraphicFramePr>
        <p:xfrm>
          <a:off x="285750" y="1571625"/>
          <a:ext cx="9456737" cy="4989513"/>
        </p:xfrm>
        <a:graphic>
          <a:graphicData uri="http://schemas.openxmlformats.org/drawingml/2006/table">
            <a:tbl>
              <a:tblPr/>
              <a:tblGrid>
                <a:gridCol w="45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137">
                <a:tc rowSpan="3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   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: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及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问题点</a:t>
                      </a:r>
                      <a:endParaRPr kumimoji="1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锈蚀未清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71972" marR="35986" marT="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禁止采用生锈板材，交货前确认外观是否有缺陷</a:t>
                      </a:r>
                      <a:b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</a:b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喷塑前置处理需彻底清洁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143969" marR="35986" marT="3637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改善主管组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+mn-cs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28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현대하모니 B" panose="02020603020101020101" pitchFamily="18" charset="-127"/>
                        <a:ea typeface="현대하모니 B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93" name="AutoShape 15">
            <a:extLst>
              <a:ext uri="{FF2B5EF4-FFF2-40B4-BE49-F238E27FC236}">
                <a16:creationId xmlns:a16="http://schemas.microsoft.com/office/drawing/2014/main" id="{C580E869-28F0-5795-C500-941BD2DBC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不良现象</a:t>
            </a:r>
            <a:r>
              <a:rPr kumimoji="0" lang="en-US" altLang="zh-CN" sz="140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7194" name="AutoShape 15">
            <a:extLst>
              <a:ext uri="{FF2B5EF4-FFF2-40B4-BE49-F238E27FC236}">
                <a16:creationId xmlns:a16="http://schemas.microsoft.com/office/drawing/2014/main" id="{0D5FFD97-237D-3EA1-71E8-20DBEDD4F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良品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C2865BF-C784-640D-4288-8B9E38523655}"/>
              </a:ext>
            </a:extLst>
          </p:cNvPr>
          <p:cNvSpPr/>
          <p:nvPr/>
        </p:nvSpPr>
        <p:spPr>
          <a:xfrm>
            <a:off x="8704263" y="309563"/>
            <a:ext cx="1008062" cy="36353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대  외  비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latinLnBrk="1" hangingPunct="1">
              <a:defRPr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(RESTRICTED)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4C0C64B-6F3E-BFE0-A2F4-37EE712E670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烤漆问题点汇总</a:t>
            </a:r>
            <a:r>
              <a:rPr lang="en-US" alt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-2</a:t>
            </a:r>
            <a:endParaRPr lang="zh-CN" dirty="0">
              <a:latin typeface="+mj-ea"/>
              <a:ea typeface="+mj-ea"/>
            </a:endParaRPr>
          </a:p>
        </p:txBody>
      </p:sp>
      <p:pic>
        <p:nvPicPr>
          <p:cNvPr id="7218" name="图片 5">
            <a:extLst>
              <a:ext uri="{FF2B5EF4-FFF2-40B4-BE49-F238E27FC236}">
                <a16:creationId xmlns:a16="http://schemas.microsoft.com/office/drawing/2014/main" id="{EF438B12-BD1B-18C1-9AEB-78CE253B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88" y="2617786"/>
            <a:ext cx="4548916" cy="32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oup 65">
            <a:extLst>
              <a:ext uri="{FF2B5EF4-FFF2-40B4-BE49-F238E27FC236}">
                <a16:creationId xmlns:a16="http://schemas.microsoft.com/office/drawing/2014/main" id="{C8A99570-95AA-274C-2A79-C995A79CE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17188"/>
              </p:ext>
            </p:extLst>
          </p:nvPr>
        </p:nvGraphicFramePr>
        <p:xfrm>
          <a:off x="273050" y="1208088"/>
          <a:ext cx="9469438" cy="312737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2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1/8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加工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设计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组装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其他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评价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7">
            <a:extLst>
              <a:ext uri="{FF2B5EF4-FFF2-40B4-BE49-F238E27FC236}">
                <a16:creationId xmlns:a16="http://schemas.microsoft.com/office/drawing/2014/main" id="{55FC379E-D3CF-D58B-276D-125177CAD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725488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lvl1pPr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defTabSz="893763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 ● 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问题点</a:t>
            </a: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3: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表面污渍</a:t>
            </a:r>
            <a:endParaRPr kumimoji="0" lang="ko-KR" altLang="en-US" sz="1800" dirty="0">
              <a:solidFill>
                <a:srgbClr val="0000FF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D1E77D97-1A2D-C8A5-3717-DD16E0191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45857"/>
              </p:ext>
            </p:extLst>
          </p:nvPr>
        </p:nvGraphicFramePr>
        <p:xfrm>
          <a:off x="285750" y="1571625"/>
          <a:ext cx="9456737" cy="5237233"/>
        </p:xfrm>
        <a:graphic>
          <a:graphicData uri="http://schemas.openxmlformats.org/drawingml/2006/table">
            <a:tbl>
              <a:tblPr/>
              <a:tblGrid>
                <a:gridCol w="45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7508">
                <a:tc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对   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现象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及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问题点</a:t>
                      </a:r>
                      <a:endParaRPr kumimoji="1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喷塑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件有纹路</a:t>
                      </a: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71972" marR="35986" marT="0" marB="36364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喷塑完全冷却后再发货，否则会有包装袋或者放置托盘的纹路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143969" marR="35986" marT="36364" marB="36364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050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T="45713" marB="45713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86" marR="35986" marT="36364" marB="36364" anchor="ctr" anchorCtr="1" horzOverflow="overflow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改善主管组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64" marB="36364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64" marB="36364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64" marB="36364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64" marB="36364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05">
                <a:tc>
                  <a:txBody>
                    <a:bodyPr/>
                    <a:lstStyle/>
                    <a:p>
                      <a:endParaRPr lang="zh-CN" altLang="en-US" sz="190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T="45713" marB="45713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107950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64" marB="36364" anchor="ctr" anchorCtr="1" horzOverflow="overflow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64" marB="36364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+mn-cs"/>
                      </a:endParaRPr>
                    </a:p>
                  </a:txBody>
                  <a:tcPr marL="35986" marR="35986" marT="36364" marB="36364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28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현대하모니 B" panose="02020603020101020101" pitchFamily="18" charset="-127"/>
                        <a:ea typeface="현대하모니 B" panose="02020603020101020101" pitchFamily="18" charset="-127"/>
                      </a:endParaRPr>
                    </a:p>
                  </a:txBody>
                  <a:tcPr marL="35986" marR="35986" marT="36364" marB="36364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51" name="AutoShape 15">
            <a:extLst>
              <a:ext uri="{FF2B5EF4-FFF2-40B4-BE49-F238E27FC236}">
                <a16:creationId xmlns:a16="http://schemas.microsoft.com/office/drawing/2014/main" id="{C9D1CBE1-83E2-745D-7D1E-7964D637A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不良现象</a:t>
            </a:r>
            <a:r>
              <a:rPr kumimoji="0" lang="en-US" altLang="zh-CN" sz="140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9252" name="AutoShape 15">
            <a:extLst>
              <a:ext uri="{FF2B5EF4-FFF2-40B4-BE49-F238E27FC236}">
                <a16:creationId xmlns:a16="http://schemas.microsoft.com/office/drawing/2014/main" id="{60AD262A-B532-2F5F-FBBF-1516A5C2A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良品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7E993C9-1427-2084-B3EC-2D0803EA9BA6}"/>
              </a:ext>
            </a:extLst>
          </p:cNvPr>
          <p:cNvSpPr/>
          <p:nvPr/>
        </p:nvSpPr>
        <p:spPr>
          <a:xfrm>
            <a:off x="8704263" y="309563"/>
            <a:ext cx="1008062" cy="36353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대  외  비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latinLnBrk="1" hangingPunct="1">
              <a:defRPr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(RESTRICTED)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41DB86E8-97EC-D426-3D4D-AE8A7C29085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烤漆问题点汇总</a:t>
            </a:r>
            <a:endParaRPr dirty="0">
              <a:latin typeface="+mj-ea"/>
              <a:ea typeface="+mj-ea"/>
            </a:endParaRPr>
          </a:p>
        </p:txBody>
      </p:sp>
      <p:pic>
        <p:nvPicPr>
          <p:cNvPr id="9276" name="图片 5">
            <a:extLst>
              <a:ext uri="{FF2B5EF4-FFF2-40B4-BE49-F238E27FC236}">
                <a16:creationId xmlns:a16="http://schemas.microsoft.com/office/drawing/2014/main" id="{82AA6D18-0389-5166-A692-D37E182AD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613" y="2817440"/>
            <a:ext cx="3161552" cy="209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7" name="图片 6" descr="图片包含 游戏机, 监控, 冰箱&#10;&#10;描述已自动生成">
            <a:extLst>
              <a:ext uri="{FF2B5EF4-FFF2-40B4-BE49-F238E27FC236}">
                <a16:creationId xmlns:a16="http://schemas.microsoft.com/office/drawing/2014/main" id="{59563D0B-1787-A7B7-ABD5-EA1086ADE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254" y="2682372"/>
            <a:ext cx="3511191" cy="263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5" name="图片 5">
            <a:extLst>
              <a:ext uri="{FF2B5EF4-FFF2-40B4-BE49-F238E27FC236}">
                <a16:creationId xmlns:a16="http://schemas.microsoft.com/office/drawing/2014/main" id="{31E1348F-1076-9D00-CEBC-A48956254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70" y="2744789"/>
            <a:ext cx="1071139" cy="2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ble">
            <a:extLst>
              <a:ext uri="{FF2B5EF4-FFF2-40B4-BE49-F238E27FC236}">
                <a16:creationId xmlns:a16="http://schemas.microsoft.com/office/drawing/2014/main" id="{4867851B-A4A0-ED10-27CF-90ACFEEF8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14" y="1203184"/>
            <a:ext cx="9469438" cy="312737"/>
          </a:xfrm>
          <a:prstGeom prst="rect">
            <a:avLst/>
          </a:prstGeom>
        </p:spPr>
      </p:pic>
      <p:sp>
        <p:nvSpPr>
          <p:cNvPr id="3" name="Rectangle 17">
            <a:extLst>
              <a:ext uri="{FF2B5EF4-FFF2-40B4-BE49-F238E27FC236}">
                <a16:creationId xmlns:a16="http://schemas.microsoft.com/office/drawing/2014/main" id="{E21D481E-A617-B3FF-71F5-2A7DB1642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27" y="720584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defPPr>
              <a:defRPr lang="ko-KR"/>
            </a:defPPr>
            <a:lvl1pPr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4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1pPr>
            <a:lvl2pPr marL="742950" indent="-28575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9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2pPr>
            <a:lvl3pPr marL="11430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5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3pPr>
            <a:lvl4pPr marL="16002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4pPr>
            <a:lvl5pPr marL="20574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5pPr>
            <a:lvl6pPr marL="25146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6pPr>
            <a:lvl7pPr marL="29718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7pPr>
            <a:lvl8pPr marL="34290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8pPr>
            <a:lvl9pPr marL="38862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 ● 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问题点</a:t>
            </a: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4: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漆面表面不良</a:t>
            </a:r>
            <a:endParaRPr kumimoji="0" lang="ko-KR" altLang="en-US" sz="1800" dirty="0">
              <a:solidFill>
                <a:srgbClr val="0000FF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F518C4E9-68F1-642F-C157-77CBBA67E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484032"/>
              </p:ext>
            </p:extLst>
          </p:nvPr>
        </p:nvGraphicFramePr>
        <p:xfrm>
          <a:off x="285750" y="1571625"/>
          <a:ext cx="9456737" cy="4989513"/>
        </p:xfrm>
        <a:graphic>
          <a:graphicData uri="http://schemas.openxmlformats.org/drawingml/2006/table">
            <a:tbl>
              <a:tblPr/>
              <a:tblGrid>
                <a:gridCol w="45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137">
                <a:tc rowSpan="3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对   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: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现象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及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问题点</a:t>
                      </a:r>
                      <a:endParaRPr kumimoji="1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喷塑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件露底</a:t>
                      </a: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71972" marR="35986" marT="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保证喷塑厚度达标，发货前需要检查喷塑状态，在入库前处理完成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143969" marR="35986" marT="3637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改善主管组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+mn-cs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28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현대하모니 B" panose="02020603020101020101" pitchFamily="18" charset="-127"/>
                        <a:ea typeface="현대하모니 B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13" name="AutoShape 15">
            <a:extLst>
              <a:ext uri="{FF2B5EF4-FFF2-40B4-BE49-F238E27FC236}">
                <a16:creationId xmlns:a16="http://schemas.microsoft.com/office/drawing/2014/main" id="{BB27E92C-BFD3-855A-AB2D-44341050B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不良现象</a:t>
            </a:r>
            <a:r>
              <a:rPr kumimoji="0" lang="en-US" altLang="zh-CN" sz="140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2314" name="AutoShape 15">
            <a:extLst>
              <a:ext uri="{FF2B5EF4-FFF2-40B4-BE49-F238E27FC236}">
                <a16:creationId xmlns:a16="http://schemas.microsoft.com/office/drawing/2014/main" id="{03C3FAB2-A173-C430-8D65-3BEA2E74A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良品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2335" name="Rectangle 17">
            <a:extLst>
              <a:ext uri="{FF2B5EF4-FFF2-40B4-BE49-F238E27FC236}">
                <a16:creationId xmlns:a16="http://schemas.microsoft.com/office/drawing/2014/main" id="{EB99180F-3A51-21DA-92BB-90BD6A282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725488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lvl1pPr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defTabSz="893763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ko-KR" altLang="en-US" sz="2000">
                <a:solidFill>
                  <a:srgbClr val="0000FF"/>
                </a:solidFill>
                <a:latin typeface="+mj-ea"/>
                <a:ea typeface="+mj-ea"/>
              </a:rPr>
              <a:t>  </a:t>
            </a:r>
            <a:endParaRPr lang="en-US" altLang="ko-KR" sz="600"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8A1AC60-0A1C-82E8-B65A-DF8938B0DAC9}"/>
              </a:ext>
            </a:extLst>
          </p:cNvPr>
          <p:cNvSpPr/>
          <p:nvPr/>
        </p:nvSpPr>
        <p:spPr>
          <a:xfrm>
            <a:off x="8704263" y="309563"/>
            <a:ext cx="1008062" cy="36353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대  외  비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latinLnBrk="1" hangingPunct="1">
              <a:defRPr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(RESTRICTED)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2A07907-6198-5DC8-BB5E-1DFFEC05A2D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烤漆问题点汇总</a:t>
            </a:r>
            <a:endParaRPr dirty="0">
              <a:latin typeface="+mj-ea"/>
              <a:ea typeface="+mj-ea"/>
            </a:endParaRPr>
          </a:p>
        </p:txBody>
      </p:sp>
      <p:pic>
        <p:nvPicPr>
          <p:cNvPr id="12339" name="图片 2" descr="图片包含 游戏机, 监控, 冰箱&#10;&#10;描述已自动生成">
            <a:extLst>
              <a:ext uri="{FF2B5EF4-FFF2-40B4-BE49-F238E27FC236}">
                <a16:creationId xmlns:a16="http://schemas.microsoft.com/office/drawing/2014/main" id="{5E794097-2041-2DD2-EFCB-E2E698C50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638" y="2635250"/>
            <a:ext cx="38163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0" name="图片 1">
            <a:extLst>
              <a:ext uri="{FF2B5EF4-FFF2-40B4-BE49-F238E27FC236}">
                <a16:creationId xmlns:a16="http://schemas.microsoft.com/office/drawing/2014/main" id="{36B863E0-5102-7DCC-C649-D2C12B7E2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8" y="2817813"/>
            <a:ext cx="433863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ble">
            <a:extLst>
              <a:ext uri="{FF2B5EF4-FFF2-40B4-BE49-F238E27FC236}">
                <a16:creationId xmlns:a16="http://schemas.microsoft.com/office/drawing/2014/main" id="{4867851B-A4A0-ED10-27CF-90ACFEEF8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88" y="1205707"/>
            <a:ext cx="9469438" cy="312737"/>
          </a:xfrm>
          <a:prstGeom prst="rect">
            <a:avLst/>
          </a:prstGeom>
        </p:spPr>
      </p:pic>
      <p:sp>
        <p:nvSpPr>
          <p:cNvPr id="3" name="Rectangle 17">
            <a:extLst>
              <a:ext uri="{FF2B5EF4-FFF2-40B4-BE49-F238E27FC236}">
                <a16:creationId xmlns:a16="http://schemas.microsoft.com/office/drawing/2014/main" id="{E21D481E-A617-B3FF-71F5-2A7DB1642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1" y="723107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defPPr>
              <a:defRPr lang="ko-KR"/>
            </a:defPPr>
            <a:lvl1pPr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4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1pPr>
            <a:lvl2pPr marL="742950" indent="-28575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9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2pPr>
            <a:lvl3pPr marL="11430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5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3pPr>
            <a:lvl4pPr marL="16002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4pPr>
            <a:lvl5pPr marL="20574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5pPr>
            <a:lvl6pPr marL="25146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6pPr>
            <a:lvl7pPr marL="29718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7pPr>
            <a:lvl8pPr marL="34290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8pPr>
            <a:lvl9pPr marL="38862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 ● 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问题点</a:t>
            </a: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5: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喷塑露底</a:t>
            </a:r>
            <a:endParaRPr kumimoji="0" lang="ko-KR" altLang="en-US" sz="1800" dirty="0">
              <a:solidFill>
                <a:srgbClr val="0000FF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A4388-83B7-6906-BA05-BF0D53A8A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0A7A99FB-026F-4D86-B7CE-7B749A25C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11794"/>
              </p:ext>
            </p:extLst>
          </p:nvPr>
        </p:nvGraphicFramePr>
        <p:xfrm>
          <a:off x="285750" y="1571625"/>
          <a:ext cx="9456737" cy="4989513"/>
        </p:xfrm>
        <a:graphic>
          <a:graphicData uri="http://schemas.openxmlformats.org/drawingml/2006/table">
            <a:tbl>
              <a:tblPr/>
              <a:tblGrid>
                <a:gridCol w="45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137">
                <a:tc rowSpan="3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对   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: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现象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及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问题点</a:t>
                      </a:r>
                      <a:endParaRPr kumimoji="1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喷塑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厚度不合格</a:t>
                      </a: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71972" marR="35986" marT="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保证喷塑厚度达标，薄板为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80-100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微米，厚板为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100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微米以上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143969" marR="35986" marT="3637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改善主管组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+mn-cs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28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현대하모니 B" panose="02020603020101020101" pitchFamily="18" charset="-127"/>
                        <a:ea typeface="현대하모니 B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13" name="AutoShape 15">
            <a:extLst>
              <a:ext uri="{FF2B5EF4-FFF2-40B4-BE49-F238E27FC236}">
                <a16:creationId xmlns:a16="http://schemas.microsoft.com/office/drawing/2014/main" id="{ADADE4D5-7133-D4D3-D971-B6C219DED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不良现象</a:t>
            </a:r>
            <a:r>
              <a:rPr kumimoji="0" lang="en-US" altLang="zh-CN" sz="140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2314" name="AutoShape 15">
            <a:extLst>
              <a:ext uri="{FF2B5EF4-FFF2-40B4-BE49-F238E27FC236}">
                <a16:creationId xmlns:a16="http://schemas.microsoft.com/office/drawing/2014/main" id="{D5AA291F-4903-CB88-EF41-CE7FF572E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良品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2335" name="Rectangle 17">
            <a:extLst>
              <a:ext uri="{FF2B5EF4-FFF2-40B4-BE49-F238E27FC236}">
                <a16:creationId xmlns:a16="http://schemas.microsoft.com/office/drawing/2014/main" id="{8E1CC39B-34F1-865E-5621-A7595B9EC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725488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lvl1pPr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defTabSz="893763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ko-KR" altLang="en-US" sz="2000">
                <a:solidFill>
                  <a:srgbClr val="0000FF"/>
                </a:solidFill>
                <a:latin typeface="+mj-ea"/>
                <a:ea typeface="+mj-ea"/>
              </a:rPr>
              <a:t>  </a:t>
            </a:r>
            <a:endParaRPr lang="en-US" altLang="ko-KR" sz="600"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6629089-62D6-805F-65A4-86A7D2E9591E}"/>
              </a:ext>
            </a:extLst>
          </p:cNvPr>
          <p:cNvSpPr/>
          <p:nvPr/>
        </p:nvSpPr>
        <p:spPr>
          <a:xfrm>
            <a:off x="8704263" y="309563"/>
            <a:ext cx="1008062" cy="36353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대  외  비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latinLnBrk="1" hangingPunct="1">
              <a:defRPr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(RESTRICTED)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BE1FA061-2C61-5856-C012-B9686DB2398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烤漆问题点汇总</a:t>
            </a:r>
            <a:endParaRPr dirty="0">
              <a:latin typeface="+mj-ea"/>
              <a:ea typeface="+mj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9FB09BA-FD42-47DF-8D4A-3AA3A5D60B0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18" y="2673424"/>
            <a:ext cx="4176464" cy="35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able">
            <a:extLst>
              <a:ext uri="{FF2B5EF4-FFF2-40B4-BE49-F238E27FC236}">
                <a16:creationId xmlns:a16="http://schemas.microsoft.com/office/drawing/2014/main" id="{4867851B-A4A0-ED10-27CF-90ACFEEF8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199826"/>
            <a:ext cx="9469438" cy="312737"/>
          </a:xfrm>
          <a:prstGeom prst="rect">
            <a:avLst/>
          </a:prstGeom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E21D481E-A617-B3FF-71F5-2A7DB1642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717226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defPPr>
              <a:defRPr lang="ko-KR"/>
            </a:defPPr>
            <a:lvl1pPr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4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1pPr>
            <a:lvl2pPr marL="742950" indent="-28575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9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2pPr>
            <a:lvl3pPr marL="11430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5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3pPr>
            <a:lvl4pPr marL="16002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4pPr>
            <a:lvl5pPr marL="20574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5pPr>
            <a:lvl6pPr marL="25146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6pPr>
            <a:lvl7pPr marL="29718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7pPr>
            <a:lvl8pPr marL="34290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8pPr>
            <a:lvl9pPr marL="3886200" indent="-228600" algn="l" defTabSz="893763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 kern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 ● 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问题点</a:t>
            </a: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6: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烤漆厚度不良</a:t>
            </a:r>
            <a:endParaRPr kumimoji="0" lang="ko-KR" altLang="en-US" sz="1800" dirty="0">
              <a:solidFill>
                <a:srgbClr val="0000FF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035358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806DD-5D89-EC7E-73B8-2C0A9AC34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A5A16A37-A25A-20D8-C9A5-94910E47C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003075"/>
              </p:ext>
            </p:extLst>
          </p:nvPr>
        </p:nvGraphicFramePr>
        <p:xfrm>
          <a:off x="271463" y="1606550"/>
          <a:ext cx="9469437" cy="4989513"/>
        </p:xfrm>
        <a:graphic>
          <a:graphicData uri="http://schemas.openxmlformats.org/drawingml/2006/table">
            <a:tbl>
              <a:tblPr/>
              <a:tblGrid>
                <a:gridCol w="46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137">
                <a:tc rowSpan="3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喷塑面杂质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71974" marR="35987" marT="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喷塑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前去除杂质</a:t>
                      </a: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/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喷砂残留，温度过低，禁止废粉回收后使用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143972" marR="35987" marT="3637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改善公司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천성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28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현대하모니 B" panose="02020603020101020101" pitchFamily="18" charset="-127"/>
                        <a:ea typeface="현대하모니 B" panose="0202060302010102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65" name="AutoShape 15">
            <a:extLst>
              <a:ext uri="{FF2B5EF4-FFF2-40B4-BE49-F238E27FC236}">
                <a16:creationId xmlns:a16="http://schemas.microsoft.com/office/drawing/2014/main" id="{315D9E03-74A3-FFCB-C58C-8DA613D8A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657350"/>
            <a:ext cx="587375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사진</a:t>
            </a:r>
          </a:p>
        </p:txBody>
      </p:sp>
      <p:graphicFrame>
        <p:nvGraphicFramePr>
          <p:cNvPr id="8" name="Group 65">
            <a:extLst>
              <a:ext uri="{FF2B5EF4-FFF2-40B4-BE49-F238E27FC236}">
                <a16:creationId xmlns:a16="http://schemas.microsoft.com/office/drawing/2014/main" id="{64C3AB65-DDA8-4363-ED83-5267A5566E46}"/>
              </a:ext>
            </a:extLst>
          </p:cNvPr>
          <p:cNvGraphicFramePr>
            <a:graphicFrameLocks noGrp="1"/>
          </p:cNvGraphicFramePr>
          <p:nvPr/>
        </p:nvGraphicFramePr>
        <p:xfrm>
          <a:off x="273050" y="1208088"/>
          <a:ext cx="9469438" cy="312737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2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1/8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HMMI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박용신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加工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设计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组装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其他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评价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87" name="Rectangle 17">
            <a:extLst>
              <a:ext uri="{FF2B5EF4-FFF2-40B4-BE49-F238E27FC236}">
                <a16:creationId xmlns:a16="http://schemas.microsoft.com/office/drawing/2014/main" id="{82AF06D3-55A5-FE42-1E5A-700E4C8EC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725488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lvl1pPr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defTabSz="893763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 ● 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问题点</a:t>
            </a:r>
            <a:r>
              <a:rPr kumimoji="0" lang="en-US" altLang="zh-CN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7</a:t>
            </a: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: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表面杂质</a:t>
            </a:r>
            <a:endParaRPr kumimoji="0" lang="ko-KR" altLang="en-US" sz="1800" dirty="0">
              <a:solidFill>
                <a:srgbClr val="0000FF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0B1D8953-E77B-DB36-6A93-0148AE057151}"/>
              </a:ext>
            </a:extLst>
          </p:cNvPr>
          <p:cNvSpPr/>
          <p:nvPr/>
        </p:nvSpPr>
        <p:spPr>
          <a:xfrm>
            <a:off x="8186738" y="1225550"/>
            <a:ext cx="407987" cy="2714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636A2D5-4479-4B5B-D8B2-E0561C6CD373}"/>
              </a:ext>
            </a:extLst>
          </p:cNvPr>
          <p:cNvSpPr/>
          <p:nvPr/>
        </p:nvSpPr>
        <p:spPr>
          <a:xfrm>
            <a:off x="8704263" y="309563"/>
            <a:ext cx="1008062" cy="36353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000" dirty="0">
                <a:solidFill>
                  <a:srgbClr val="FF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대  외  비</a:t>
            </a:r>
            <a:endParaRPr lang="en-US" altLang="ko-KR" sz="1000" dirty="0">
              <a:solidFill>
                <a:srgbClr val="FF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algn="ctr" eaLnBrk="1" latinLnBrk="1" hangingPunct="1">
              <a:defRPr/>
            </a:pPr>
            <a:r>
              <a:rPr lang="en-US" altLang="ko-KR" sz="1000" dirty="0">
                <a:solidFill>
                  <a:srgbClr val="FF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(RESTRICTED)</a:t>
            </a:r>
            <a:endParaRPr lang="ko-KR" altLang="en-US" sz="1000" dirty="0">
              <a:solidFill>
                <a:srgbClr val="FF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64861D3D-6C00-61A7-1525-2762EAE1E18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</a:rPr>
              <a:t>7</a:t>
            </a:r>
            <a:r>
              <a:rPr 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</a:rPr>
              <a:t>本社加工品相关</a:t>
            </a:r>
            <a:r>
              <a:rPr lang="zh-CN" alt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</a:rPr>
              <a:t>问题点</a:t>
            </a:r>
            <a:endParaRPr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18D82F9-4B91-B41A-442D-6B5790EF866A}"/>
              </a:ext>
            </a:extLst>
          </p:cNvPr>
          <p:cNvSpPr/>
          <p:nvPr/>
        </p:nvSpPr>
        <p:spPr>
          <a:xfrm>
            <a:off x="8289925" y="365125"/>
            <a:ext cx="388938" cy="3603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zh-CN" altLang="en-US" dirty="0">
                <a:solidFill>
                  <a:schemeClr val="tx1"/>
                </a:solidFill>
              </a:rPr>
              <a:t>完</a:t>
            </a:r>
          </a:p>
        </p:txBody>
      </p:sp>
      <p:sp>
        <p:nvSpPr>
          <p:cNvPr id="10292" name="AutoShape 15">
            <a:extLst>
              <a:ext uri="{FF2B5EF4-FFF2-40B4-BE49-F238E27FC236}">
                <a16:creationId xmlns:a16="http://schemas.microsoft.com/office/drawing/2014/main" id="{FC0C8E9D-EF91-78ED-9461-309EAA60F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3" y="1677988"/>
            <a:ext cx="720725" cy="325437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문제점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3EA467A-B029-39D2-51E9-798A1E304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64" y="2975691"/>
            <a:ext cx="3994510" cy="27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335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E8A75-2C66-B6C3-7B38-E6BB22EE9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09FF13C9-0E1D-4E27-C6DC-D33A6D1F2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814083"/>
              </p:ext>
            </p:extLst>
          </p:nvPr>
        </p:nvGraphicFramePr>
        <p:xfrm>
          <a:off x="271463" y="1606550"/>
          <a:ext cx="9469437" cy="4989513"/>
        </p:xfrm>
        <a:graphic>
          <a:graphicData uri="http://schemas.openxmlformats.org/drawingml/2006/table">
            <a:tbl>
              <a:tblPr/>
              <a:tblGrid>
                <a:gridCol w="46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137">
                <a:tc rowSpan="3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맑은 고딕" panose="020B0503020000020004" pitchFamily="34" charset="-127"/>
                          <a:cs typeface="+mn-cs"/>
                        </a:rPr>
                        <a:t>螺纹孔和方管内钢砂残留</a:t>
                      </a: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+mn-cs"/>
                      </a:endParaRPr>
                    </a:p>
                  </a:txBody>
                  <a:tcPr marL="71974" marR="35987" marT="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交货时需要彻底清除内部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杂质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143972" marR="35987" marT="3637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改善公司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천성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28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현대하모니 B" panose="02020603020101020101" pitchFamily="18" charset="-127"/>
                        <a:ea typeface="현대하모니 B" panose="02020603020101020101" pitchFamily="18" charset="-127"/>
                      </a:endParaRPr>
                    </a:p>
                  </a:txBody>
                  <a:tcPr marL="35987" marR="35987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65" name="AutoShape 15">
            <a:extLst>
              <a:ext uri="{FF2B5EF4-FFF2-40B4-BE49-F238E27FC236}">
                <a16:creationId xmlns:a16="http://schemas.microsoft.com/office/drawing/2014/main" id="{08840DBE-B966-7855-EB5C-7A17AAB71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657350"/>
            <a:ext cx="587375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사진</a:t>
            </a:r>
          </a:p>
        </p:txBody>
      </p:sp>
      <p:graphicFrame>
        <p:nvGraphicFramePr>
          <p:cNvPr id="8" name="Group 65">
            <a:extLst>
              <a:ext uri="{FF2B5EF4-FFF2-40B4-BE49-F238E27FC236}">
                <a16:creationId xmlns:a16="http://schemas.microsoft.com/office/drawing/2014/main" id="{81BF65C6-DBBC-FD92-778E-392E8B78247C}"/>
              </a:ext>
            </a:extLst>
          </p:cNvPr>
          <p:cNvGraphicFramePr>
            <a:graphicFrameLocks noGrp="1"/>
          </p:cNvGraphicFramePr>
          <p:nvPr/>
        </p:nvGraphicFramePr>
        <p:xfrm>
          <a:off x="273050" y="1208088"/>
          <a:ext cx="9469438" cy="312737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2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1/8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HMMI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박용신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加工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设计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组装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其他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评价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87" name="Rectangle 17">
            <a:extLst>
              <a:ext uri="{FF2B5EF4-FFF2-40B4-BE49-F238E27FC236}">
                <a16:creationId xmlns:a16="http://schemas.microsoft.com/office/drawing/2014/main" id="{4B6247F8-E4E6-267E-C40D-C5B1E2D42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725488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lvl1pPr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defTabSz="893763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 ● 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问题点</a:t>
            </a:r>
            <a:r>
              <a:rPr kumimoji="0" lang="en-US" altLang="zh-CN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8</a:t>
            </a: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: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表面污渍</a:t>
            </a:r>
            <a:endParaRPr kumimoji="0" lang="ko-KR" altLang="en-US" sz="1800" dirty="0">
              <a:solidFill>
                <a:srgbClr val="0000FF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0CA72067-AAF7-7F6B-CDEB-92AD4657E913}"/>
              </a:ext>
            </a:extLst>
          </p:cNvPr>
          <p:cNvSpPr/>
          <p:nvPr/>
        </p:nvSpPr>
        <p:spPr>
          <a:xfrm>
            <a:off x="8186738" y="1225550"/>
            <a:ext cx="407987" cy="2714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119B80B-3E5E-4C76-C30E-3591794DF0AF}"/>
              </a:ext>
            </a:extLst>
          </p:cNvPr>
          <p:cNvSpPr/>
          <p:nvPr/>
        </p:nvSpPr>
        <p:spPr>
          <a:xfrm>
            <a:off x="8704263" y="309563"/>
            <a:ext cx="1008062" cy="36353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000" dirty="0">
                <a:solidFill>
                  <a:srgbClr val="FF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대  외  비</a:t>
            </a:r>
            <a:endParaRPr lang="en-US" altLang="ko-KR" sz="1000" dirty="0">
              <a:solidFill>
                <a:srgbClr val="FF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algn="ctr" eaLnBrk="1" latinLnBrk="1" hangingPunct="1">
              <a:defRPr/>
            </a:pPr>
            <a:r>
              <a:rPr lang="en-US" altLang="ko-KR" sz="1000" dirty="0">
                <a:solidFill>
                  <a:srgbClr val="FF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(RESTRICTED)</a:t>
            </a:r>
            <a:endParaRPr lang="ko-KR" altLang="en-US" sz="1000" dirty="0">
              <a:solidFill>
                <a:srgbClr val="FF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A440FFB7-6BBC-336F-DB3E-785E0F7AE5C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</a:rPr>
              <a:t>本社加工品相关</a:t>
            </a:r>
            <a:r>
              <a:rPr lang="zh-CN" altLang="zh-CN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</a:rPr>
              <a:t>问题点</a:t>
            </a:r>
            <a:endParaRPr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6F29A12-7B3C-AC55-C5F8-10A196FF1C97}"/>
              </a:ext>
            </a:extLst>
          </p:cNvPr>
          <p:cNvSpPr/>
          <p:nvPr/>
        </p:nvSpPr>
        <p:spPr>
          <a:xfrm>
            <a:off x="8289925" y="365125"/>
            <a:ext cx="388938" cy="3603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zh-CN" altLang="en-US" dirty="0">
                <a:solidFill>
                  <a:schemeClr val="tx1"/>
                </a:solidFill>
              </a:rPr>
              <a:t>完</a:t>
            </a:r>
          </a:p>
        </p:txBody>
      </p:sp>
      <p:sp>
        <p:nvSpPr>
          <p:cNvPr id="10292" name="AutoShape 15">
            <a:extLst>
              <a:ext uri="{FF2B5EF4-FFF2-40B4-BE49-F238E27FC236}">
                <a16:creationId xmlns:a16="http://schemas.microsoft.com/office/drawing/2014/main" id="{FA767338-038D-FEB4-3020-E0BE396EB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3" y="1677988"/>
            <a:ext cx="720725" cy="325437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문제점</a:t>
            </a:r>
          </a:p>
        </p:txBody>
      </p:sp>
      <p:pic>
        <p:nvPicPr>
          <p:cNvPr id="7" name="图片 6" descr="图片包含 脏, 男人, 水槽, 女人&#10;&#10;AI 生成的内容可能不正确。">
            <a:extLst>
              <a:ext uri="{FF2B5EF4-FFF2-40B4-BE49-F238E27FC236}">
                <a16:creationId xmlns:a16="http://schemas.microsoft.com/office/drawing/2014/main" id="{4DC44AB9-97BB-E764-4401-2BAB91FE6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78" y="2935985"/>
            <a:ext cx="3828677" cy="287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5034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14859</TotalTime>
  <Words>1239</Words>
  <Application>Microsoft Office PowerPoint</Application>
  <PresentationFormat>自定义</PresentationFormat>
  <Paragraphs>476</Paragraphs>
  <Slides>14</Slides>
  <Notes>1</Notes>
  <HiddenSlides>2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굴림</vt:lpstr>
      <vt:lpstr>굴림</vt:lpstr>
      <vt:lpstr>현대하모니 B</vt:lpstr>
      <vt:lpstr>현대하모니 L</vt:lpstr>
      <vt:lpstr>HDharmony M</vt:lpstr>
      <vt:lpstr>HDharmony M</vt:lpstr>
      <vt:lpstr>HY헤드라인M</vt:lpstr>
      <vt:lpstr>Malgun Gothic</vt:lpstr>
      <vt:lpstr>宋体</vt:lpstr>
      <vt:lpstr>Arial</vt:lpstr>
      <vt:lpstr>Wingdings</vt:lpstr>
      <vt:lpstr>Office 테마</vt:lpstr>
      <vt:lpstr>PowerPoint 演示文稿</vt:lpstr>
      <vt:lpstr>喷塑问题点汇总</vt:lpstr>
      <vt:lpstr>喷塑问题点汇总</vt:lpstr>
      <vt:lpstr>烤漆问题点汇总-2</vt:lpstr>
      <vt:lpstr>烤漆问题点汇总</vt:lpstr>
      <vt:lpstr>烤漆问题点汇总</vt:lpstr>
      <vt:lpstr>烤漆问题点汇总</vt:lpstr>
      <vt:lpstr>7本社加工品相关问题点</vt:lpstr>
      <vt:lpstr>本社加工品相关问题点</vt:lpstr>
      <vt:lpstr>9本社加工品相关问题点</vt:lpstr>
      <vt:lpstr>10本社加工品相关问题点</vt:lpstr>
      <vt:lpstr>11昌源威亚车桥改造1线项目问题点</vt:lpstr>
      <vt:lpstr>12昌源威亚车桥改造1线项目问题点</vt:lpstr>
      <vt:lpstr>13昌源威亚车桥改造1线项目问题点</vt:lpstr>
    </vt:vector>
  </TitlesOfParts>
  <Company>HMGC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e29177</cp:lastModifiedBy>
  <cp:revision>636</cp:revision>
  <cp:lastPrinted>2021-12-16T05:39:49Z</cp:lastPrinted>
  <dcterms:created xsi:type="dcterms:W3CDTF">2020-03-24T06:22:37Z</dcterms:created>
  <dcterms:modified xsi:type="dcterms:W3CDTF">2025-11-03T08:22:57Z</dcterms:modified>
</cp:coreProperties>
</file>