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545" r:id="rId2"/>
    <p:sldId id="3586" r:id="rId3"/>
    <p:sldId id="3567" r:id="rId4"/>
    <p:sldId id="3546" r:id="rId5"/>
    <p:sldId id="3554" r:id="rId6"/>
    <p:sldId id="3550" r:id="rId7"/>
    <p:sldId id="3555" r:id="rId8"/>
    <p:sldId id="3558" r:id="rId9"/>
    <p:sldId id="3557" r:id="rId10"/>
    <p:sldId id="3570" r:id="rId11"/>
    <p:sldId id="287" r:id="rId12"/>
    <p:sldId id="3579" r:id="rId13"/>
    <p:sldId id="3587" r:id="rId14"/>
    <p:sldId id="3588" r:id="rId15"/>
    <p:sldId id="3589" r:id="rId16"/>
    <p:sldId id="3590" r:id="rId17"/>
    <p:sldId id="3591" r:id="rId18"/>
    <p:sldId id="311" r:id="rId19"/>
    <p:sldId id="312" r:id="rId20"/>
    <p:sldId id="326" r:id="rId21"/>
    <p:sldId id="334" r:id="rId22"/>
    <p:sldId id="356" r:id="rId23"/>
  </p:sldIdLst>
  <p:sldSz cx="9904413" cy="6931025"/>
  <p:notesSz cx="6797675" cy="9926638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anose="020B0600000101010101" pitchFamily="34" charset="-127"/>
        <a:ea typeface="굴림" panose="020B0600000101010101" pitchFamily="34" charset="-127"/>
        <a:cs typeface="+mn-cs"/>
      </a:defRPr>
    </a:lvl1pPr>
    <a:lvl2pPr marL="479425" indent="-22225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anose="020B0600000101010101" pitchFamily="34" charset="-127"/>
        <a:ea typeface="굴림" panose="020B0600000101010101" pitchFamily="34" charset="-127"/>
        <a:cs typeface="+mn-cs"/>
      </a:defRPr>
    </a:lvl2pPr>
    <a:lvl3pPr marL="960438" indent="-46038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anose="020B0600000101010101" pitchFamily="34" charset="-127"/>
        <a:ea typeface="굴림" panose="020B0600000101010101" pitchFamily="34" charset="-127"/>
        <a:cs typeface="+mn-cs"/>
      </a:defRPr>
    </a:lvl3pPr>
    <a:lvl4pPr marL="1441450" indent="-6985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anose="020B0600000101010101" pitchFamily="34" charset="-127"/>
        <a:ea typeface="굴림" panose="020B0600000101010101" pitchFamily="34" charset="-127"/>
        <a:cs typeface="+mn-cs"/>
      </a:defRPr>
    </a:lvl4pPr>
    <a:lvl5pPr marL="1922463" indent="-93663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anose="020B0600000101010101" pitchFamily="34" charset="-127"/>
        <a:ea typeface="굴림" panose="020B0600000101010101" pitchFamily="34" charset="-127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굴림" panose="020B0600000101010101" pitchFamily="34" charset="-127"/>
        <a:ea typeface="굴림" panose="020B0600000101010101" pitchFamily="34" charset="-127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굴림" panose="020B0600000101010101" pitchFamily="34" charset="-127"/>
        <a:ea typeface="굴림" panose="020B0600000101010101" pitchFamily="34" charset="-127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굴림" panose="020B0600000101010101" pitchFamily="34" charset="-127"/>
        <a:ea typeface="굴림" panose="020B0600000101010101" pitchFamily="34" charset="-127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굴림" panose="020B0600000101010101" pitchFamily="34" charset="-127"/>
        <a:ea typeface="굴림" panose="020B0600000101010101" pitchFamily="34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33FF"/>
    <a:srgbClr val="2302AE"/>
    <a:srgbClr val="251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>
      <p:cViewPr varScale="1">
        <p:scale>
          <a:sx n="109" d="100"/>
          <a:sy n="109" d="100"/>
        </p:scale>
        <p:origin x="1464" y="108"/>
      </p:cViewPr>
      <p:guideLst>
        <p:guide orient="horz" pos="2183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1T10:26:40.16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1T10:26:45.30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24486,'6503'6953'0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1T10:27:29.67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24486,'6503'6953'0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1T10:26:40.16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1T10:26:40.16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ADD9AB71-6C1C-0F86-E21B-1F0216447DF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sz="1200">
                <a:latin typeface="굴림" pitchFamily="50" charset="-128"/>
                <a:ea typeface="굴림" pitchFamily="50" charset="-128"/>
                <a:cs typeface="+mn-cs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1CDBD62D-6985-25F4-7E56-05540A4533C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>
                <a:latin typeface="굴림" pitchFamily="50" charset="-128"/>
                <a:ea typeface="굴림" pitchFamily="50" charset="-128"/>
                <a:cs typeface="+mn-cs"/>
              </a:defRPr>
            </a:lvl1pPr>
          </a:lstStyle>
          <a:p>
            <a:pPr>
              <a:defRPr/>
            </a:pPr>
            <a:fld id="{E39A3E6B-3C24-4AA4-B0F8-D1EAD3A9EA86}" type="datetimeFigureOut">
              <a:rPr lang="ko-KR" altLang="en-US"/>
              <a:pPr>
                <a:defRPr/>
              </a:pPr>
              <a:t>2025-11-03</a:t>
            </a:fld>
            <a:endParaRPr lang="ko-KR" altLang="en-US"/>
          </a:p>
        </p:txBody>
      </p:sp>
      <p:sp>
        <p:nvSpPr>
          <p:cNvPr id="4" name="슬라이드 이미지 개체 틀 3">
            <a:extLst>
              <a:ext uri="{FF2B5EF4-FFF2-40B4-BE49-F238E27FC236}">
                <a16:creationId xmlns:a16="http://schemas.microsoft.com/office/drawing/2014/main" id="{3E73B4B6-82D9-D533-D63B-BB756B2A7E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9775" y="744538"/>
            <a:ext cx="53181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>
            <a:extLst>
              <a:ext uri="{FF2B5EF4-FFF2-40B4-BE49-F238E27FC236}">
                <a16:creationId xmlns:a16="http://schemas.microsoft.com/office/drawing/2014/main" id="{87FA1503-75AF-0FC5-D3C0-AD47FC41FB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BAC4379-FF36-EBAE-A52D-986C04AB735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latinLnBrk="1" hangingPunct="1">
              <a:defRPr sz="1200">
                <a:latin typeface="굴림" pitchFamily="50" charset="-128"/>
                <a:ea typeface="굴림" pitchFamily="50" charset="-128"/>
                <a:cs typeface="+mn-cs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553FD9A-E161-D5BF-3EEB-E645A60926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/>
            </a:lvl1pPr>
          </a:lstStyle>
          <a:p>
            <a:pPr>
              <a:defRPr/>
            </a:pPr>
            <a:fld id="{28EB096B-273F-45FE-89E0-D9CD13AA0BE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슬라이드 이미지 개체 틀 1">
            <a:extLst>
              <a:ext uri="{FF2B5EF4-FFF2-40B4-BE49-F238E27FC236}">
                <a16:creationId xmlns:a16="http://schemas.microsoft.com/office/drawing/2014/main" id="{4FBDEF4E-E2C0-A9DF-2B1A-FF0BD0629D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슬라이드 노트 개체 틀 2">
            <a:extLst>
              <a:ext uri="{FF2B5EF4-FFF2-40B4-BE49-F238E27FC236}">
                <a16:creationId xmlns:a16="http://schemas.microsoft.com/office/drawing/2014/main" id="{03A1D197-86E4-45EA-73F9-63CEFEDD70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5124" name="슬라이드 번호 개체 틀 3">
            <a:extLst>
              <a:ext uri="{FF2B5EF4-FFF2-40B4-BE49-F238E27FC236}">
                <a16:creationId xmlns:a16="http://schemas.microsoft.com/office/drawing/2014/main" id="{B1A66B07-B822-4FB0-05F3-398CBDD0B9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C0FDDD3E-AF11-428E-95D9-FEB13B216831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831" y="2153111"/>
            <a:ext cx="8418751" cy="1485678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662" y="3927581"/>
            <a:ext cx="6933089" cy="17712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0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1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429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23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0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85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66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477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7BF4FA4-D353-2CB3-C46F-349D28F04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82D72-EB6D-4548-A5E7-2BCAA1AA5712}" type="datetimeFigureOut">
              <a:rPr lang="ko-KR" altLang="en-US"/>
              <a:pPr>
                <a:defRPr/>
              </a:pPr>
              <a:t>2025-11-03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F2F8EC9-1D5A-046C-518F-DAF747DBB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31B40D5-FC21-49E5-E59B-8BAD487F5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B4A3-FB70-475D-A5CA-43705384973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329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07B204E-3EE6-C84B-22AF-A0D08892D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3CA5E-969D-416E-8B4A-BBAA7437EED0}" type="datetimeFigureOut">
              <a:rPr lang="ko-KR" altLang="en-US"/>
              <a:pPr>
                <a:defRPr/>
              </a:pPr>
              <a:t>2025-11-03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40B4AE9-B713-97D7-41FD-298975409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CA3FF0A-9E19-2F23-AD71-80D24732F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1D93A-8D36-4BBA-B193-E4942185292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4803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0699" y="277563"/>
            <a:ext cx="2228493" cy="5913833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221" y="277563"/>
            <a:ext cx="6520405" cy="5913833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02A7DC-1D19-0F30-DC02-A49252317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1A7F4-7BCA-4F3F-97CE-97A848AA98C0}" type="datetimeFigureOut">
              <a:rPr lang="ko-KR" altLang="en-US"/>
              <a:pPr>
                <a:defRPr/>
              </a:pPr>
              <a:t>2025-11-03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EADE634-FF4D-2DB2-1EB0-2E0CBC50B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4FE8F00-5127-5850-403A-A5016C6C7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D3A81-6474-4B6E-9CE2-ADB74CF35D3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471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6">
            <a:extLst>
              <a:ext uri="{FF2B5EF4-FFF2-40B4-BE49-F238E27FC236}">
                <a16:creationId xmlns:a16="http://schemas.microsoft.com/office/drawing/2014/main" id="{4AA53810-8B03-C3FF-9B6B-CD1386A49362}"/>
              </a:ext>
            </a:extLst>
          </p:cNvPr>
          <p:cNvCxnSpPr/>
          <p:nvPr userDrawn="1"/>
        </p:nvCxnSpPr>
        <p:spPr>
          <a:xfrm>
            <a:off x="0" y="714375"/>
            <a:ext cx="9775825" cy="0"/>
          </a:xfrm>
          <a:prstGeom prst="line">
            <a:avLst/>
          </a:prstGeom>
          <a:ln w="19050">
            <a:solidFill>
              <a:srgbClr val="A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직사각형 7">
            <a:extLst>
              <a:ext uri="{FF2B5EF4-FFF2-40B4-BE49-F238E27FC236}">
                <a16:creationId xmlns:a16="http://schemas.microsoft.com/office/drawing/2014/main" id="{E7EC8665-7DED-A9FB-5201-A123F4D2E022}"/>
              </a:ext>
            </a:extLst>
          </p:cNvPr>
          <p:cNvSpPr/>
          <p:nvPr userDrawn="1"/>
        </p:nvSpPr>
        <p:spPr>
          <a:xfrm>
            <a:off x="0" y="323850"/>
            <a:ext cx="595313" cy="342900"/>
          </a:xfrm>
          <a:prstGeom prst="rect">
            <a:avLst/>
          </a:prstGeom>
          <a:solidFill>
            <a:srgbClr val="004B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ko-KR" altLang="en-US" sz="1500" dirty="0">
              <a:solidFill>
                <a:prstClr val="white"/>
              </a:solidFill>
              <a:latin typeface="현대하모니 M" pitchFamily="18" charset="-127"/>
              <a:ea typeface="현대하모니 M" pitchFamily="18" charset="-127"/>
            </a:endParaRPr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724632" y="203301"/>
            <a:ext cx="7089916" cy="589410"/>
          </a:xfrm>
          <a:prstGeom prst="rect">
            <a:avLst/>
          </a:prstGeom>
        </p:spPr>
        <p:txBody>
          <a:bodyPr lIns="0" tIns="0" rIns="0" bIns="0"/>
          <a:lstStyle>
            <a:lvl1pPr marL="0" algn="l" defTabSz="913851" rtl="0" eaLnBrk="1" latinLnBrk="1" hangingPunct="1">
              <a:defRPr lang="ko-KR" altLang="en-US" sz="2000" kern="12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10800000" scaled="1"/>
                </a:gradFill>
                <a:latin typeface="현대하모니 M" panose="02020603020101020101" pitchFamily="18" charset="-127"/>
                <a:ea typeface="현대하모니 M" panose="02020603020101020101" pitchFamily="18" charset="-127"/>
                <a:cs typeface="+mn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7" name="부제목 2"/>
          <p:cNvSpPr>
            <a:spLocks noGrp="1"/>
          </p:cNvSpPr>
          <p:nvPr>
            <p:ph type="subTitle" idx="1"/>
          </p:nvPr>
        </p:nvSpPr>
        <p:spPr>
          <a:xfrm>
            <a:off x="97986" y="266441"/>
            <a:ext cx="575539" cy="44387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 defTabSz="913851" rtl="0" eaLnBrk="1" latinLnBrk="1" hangingPunct="1">
              <a:buNone/>
              <a:defRPr lang="ko-KR" altLang="en-US" sz="2200" kern="12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10800000" scaled="1"/>
                </a:gradFill>
                <a:latin typeface="현대하모니 M" panose="02020603020101020101" pitchFamily="18" charset="-127"/>
                <a:ea typeface="현대하모니 M" panose="02020603020101020101" pitchFamily="18" charset="-127"/>
                <a:cs typeface="+mn-cs"/>
              </a:defRPr>
            </a:lvl1pPr>
            <a:lvl2pPr marL="456926" indent="0" algn="ctr">
              <a:buNone/>
              <a:defRPr sz="1999"/>
            </a:lvl2pPr>
            <a:lvl3pPr marL="913851" indent="0" algn="ctr">
              <a:buNone/>
              <a:defRPr sz="1799"/>
            </a:lvl3pPr>
            <a:lvl4pPr marL="1370777" indent="0" algn="ctr">
              <a:buNone/>
              <a:defRPr sz="1599"/>
            </a:lvl4pPr>
            <a:lvl5pPr marL="1827703" indent="0" algn="ctr">
              <a:buNone/>
              <a:defRPr sz="1599"/>
            </a:lvl5pPr>
            <a:lvl6pPr marL="2284628" indent="0" algn="ctr">
              <a:buNone/>
              <a:defRPr sz="1599"/>
            </a:lvl6pPr>
            <a:lvl7pPr marL="2741554" indent="0" algn="ctr">
              <a:buNone/>
              <a:defRPr sz="1599"/>
            </a:lvl7pPr>
            <a:lvl8pPr marL="3198480" indent="0" algn="ctr">
              <a:buNone/>
              <a:defRPr sz="1599"/>
            </a:lvl8pPr>
            <a:lvl9pPr marL="3655405" indent="0" algn="ctr">
              <a:buNone/>
              <a:defRPr sz="1599"/>
            </a:lvl9pPr>
          </a:lstStyle>
          <a:p>
            <a:r>
              <a:rPr lang="ko-KR" altLang="en-US"/>
              <a:t>마스터 부제목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26159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59C71DB-B9CD-F26F-D292-C10725F95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06FC9-F81D-4FFD-838B-315A3D4755B9}" type="datetimeFigureOut">
              <a:rPr lang="ko-KR" altLang="en-US"/>
              <a:pPr>
                <a:defRPr/>
              </a:pPr>
              <a:t>2025-11-03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02F7ADF-7C74-E71B-DA85-8DE71FF1C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13956B7-F51B-DC11-E53C-E58C33DDE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1FFF9-24EB-4F9C-AF8A-3F5FEECD652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1181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380" y="4453826"/>
            <a:ext cx="8418751" cy="1376579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380" y="2937665"/>
            <a:ext cx="8418751" cy="1516161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09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6194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4292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238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048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858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668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4779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9A2FE03-1E44-DA98-44F0-A814C73E7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5813A-243B-48E4-8F26-647133BF5FFC}" type="datetimeFigureOut">
              <a:rPr lang="ko-KR" altLang="en-US"/>
              <a:pPr>
                <a:defRPr/>
              </a:pPr>
              <a:t>2025-11-03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DF1CFA8-253F-1EBA-05CE-D07E48A0A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BDB8028-7A1E-D444-C8E8-F378331C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35DAD-73CB-405B-BD58-7F80202A432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3433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221" y="1617240"/>
            <a:ext cx="4374449" cy="4574156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4743" y="1617240"/>
            <a:ext cx="4374449" cy="4574156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>
            <a:extLst>
              <a:ext uri="{FF2B5EF4-FFF2-40B4-BE49-F238E27FC236}">
                <a16:creationId xmlns:a16="http://schemas.microsoft.com/office/drawing/2014/main" id="{E971EB6D-0CB9-9392-46BC-E9BFCB9E3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AE9D1-FED6-4FC4-9EAF-755B0A5B6A4D}" type="datetimeFigureOut">
              <a:rPr lang="ko-KR" altLang="en-US"/>
              <a:pPr>
                <a:defRPr/>
              </a:pPr>
              <a:t>2025-11-03</a:t>
            </a:fld>
            <a:endParaRPr lang="ko-KR" altLang="en-US"/>
          </a:p>
        </p:txBody>
      </p:sp>
      <p:sp>
        <p:nvSpPr>
          <p:cNvPr id="6" name="바닥글 개체 틀 4">
            <a:extLst>
              <a:ext uri="{FF2B5EF4-FFF2-40B4-BE49-F238E27FC236}">
                <a16:creationId xmlns:a16="http://schemas.microsoft.com/office/drawing/2014/main" id="{6579381E-31E3-47DE-9748-84E707766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>
            <a:extLst>
              <a:ext uri="{FF2B5EF4-FFF2-40B4-BE49-F238E27FC236}">
                <a16:creationId xmlns:a16="http://schemas.microsoft.com/office/drawing/2014/main" id="{2975B644-9FA3-38F0-217C-FB3C4415A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001B1-CAA2-4851-8551-C17C3F9A723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628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221" y="1551459"/>
            <a:ext cx="4376169" cy="646574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0974" indent="0">
              <a:buNone/>
              <a:defRPr sz="2100" b="1"/>
            </a:lvl2pPr>
            <a:lvl3pPr marL="961949" indent="0">
              <a:buNone/>
              <a:defRPr sz="1900" b="1"/>
            </a:lvl3pPr>
            <a:lvl4pPr marL="1442923" indent="0">
              <a:buNone/>
              <a:defRPr sz="1700" b="1"/>
            </a:lvl4pPr>
            <a:lvl5pPr marL="1923898" indent="0">
              <a:buNone/>
              <a:defRPr sz="1700" b="1"/>
            </a:lvl5pPr>
            <a:lvl6pPr marL="2404872" indent="0">
              <a:buNone/>
              <a:defRPr sz="1700" b="1"/>
            </a:lvl6pPr>
            <a:lvl7pPr marL="2885846" indent="0">
              <a:buNone/>
              <a:defRPr sz="1700" b="1"/>
            </a:lvl7pPr>
            <a:lvl8pPr marL="3366821" indent="0">
              <a:buNone/>
              <a:defRPr sz="1700" b="1"/>
            </a:lvl8pPr>
            <a:lvl9pPr marL="3847795" indent="0">
              <a:buNone/>
              <a:defRPr sz="17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221" y="2198033"/>
            <a:ext cx="4376169" cy="399336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1305" y="1551459"/>
            <a:ext cx="4377888" cy="646574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0974" indent="0">
              <a:buNone/>
              <a:defRPr sz="2100" b="1"/>
            </a:lvl2pPr>
            <a:lvl3pPr marL="961949" indent="0">
              <a:buNone/>
              <a:defRPr sz="1900" b="1"/>
            </a:lvl3pPr>
            <a:lvl4pPr marL="1442923" indent="0">
              <a:buNone/>
              <a:defRPr sz="1700" b="1"/>
            </a:lvl4pPr>
            <a:lvl5pPr marL="1923898" indent="0">
              <a:buNone/>
              <a:defRPr sz="1700" b="1"/>
            </a:lvl5pPr>
            <a:lvl6pPr marL="2404872" indent="0">
              <a:buNone/>
              <a:defRPr sz="1700" b="1"/>
            </a:lvl6pPr>
            <a:lvl7pPr marL="2885846" indent="0">
              <a:buNone/>
              <a:defRPr sz="1700" b="1"/>
            </a:lvl7pPr>
            <a:lvl8pPr marL="3366821" indent="0">
              <a:buNone/>
              <a:defRPr sz="1700" b="1"/>
            </a:lvl8pPr>
            <a:lvl9pPr marL="3847795" indent="0">
              <a:buNone/>
              <a:defRPr sz="17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1305" y="2198033"/>
            <a:ext cx="4377888" cy="399336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>
            <a:extLst>
              <a:ext uri="{FF2B5EF4-FFF2-40B4-BE49-F238E27FC236}">
                <a16:creationId xmlns:a16="http://schemas.microsoft.com/office/drawing/2014/main" id="{7D85FE38-38E2-C441-47A3-076D505E0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C89D6-48CB-4781-A7DC-BC7C7910509A}" type="datetimeFigureOut">
              <a:rPr lang="ko-KR" altLang="en-US"/>
              <a:pPr>
                <a:defRPr/>
              </a:pPr>
              <a:t>2025-11-03</a:t>
            </a:fld>
            <a:endParaRPr lang="ko-KR" altLang="en-US"/>
          </a:p>
        </p:txBody>
      </p:sp>
      <p:sp>
        <p:nvSpPr>
          <p:cNvPr id="8" name="바닥글 개체 틀 4">
            <a:extLst>
              <a:ext uri="{FF2B5EF4-FFF2-40B4-BE49-F238E27FC236}">
                <a16:creationId xmlns:a16="http://schemas.microsoft.com/office/drawing/2014/main" id="{3069F008-1D45-3DD8-13AC-EFFEF160C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>
            <a:extLst>
              <a:ext uri="{FF2B5EF4-FFF2-40B4-BE49-F238E27FC236}">
                <a16:creationId xmlns:a16="http://schemas.microsoft.com/office/drawing/2014/main" id="{4C50CAB2-ED07-4FB0-B101-2EB424395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23DC7-FA77-4384-8958-141E5E3D8E8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9601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>
            <a:extLst>
              <a:ext uri="{FF2B5EF4-FFF2-40B4-BE49-F238E27FC236}">
                <a16:creationId xmlns:a16="http://schemas.microsoft.com/office/drawing/2014/main" id="{221228C0-CCFA-11F4-5B03-4055065CA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D4F44-67D0-4F23-8D8C-FF1D7561EE43}" type="datetimeFigureOut">
              <a:rPr lang="ko-KR" altLang="en-US"/>
              <a:pPr>
                <a:defRPr/>
              </a:pPr>
              <a:t>2025-11-03</a:t>
            </a:fld>
            <a:endParaRPr lang="ko-KR" altLang="en-US"/>
          </a:p>
        </p:txBody>
      </p:sp>
      <p:sp>
        <p:nvSpPr>
          <p:cNvPr id="4" name="바닥글 개체 틀 4">
            <a:extLst>
              <a:ext uri="{FF2B5EF4-FFF2-40B4-BE49-F238E27FC236}">
                <a16:creationId xmlns:a16="http://schemas.microsoft.com/office/drawing/2014/main" id="{96A18DBA-52DD-4BBF-199F-859710452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>
            <a:extLst>
              <a:ext uri="{FF2B5EF4-FFF2-40B4-BE49-F238E27FC236}">
                <a16:creationId xmlns:a16="http://schemas.microsoft.com/office/drawing/2014/main" id="{55B662B2-9E3D-4154-4539-ECABA788A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DBDDB-BC81-4288-AC32-D3181F82810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3718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>
            <a:extLst>
              <a:ext uri="{FF2B5EF4-FFF2-40B4-BE49-F238E27FC236}">
                <a16:creationId xmlns:a16="http://schemas.microsoft.com/office/drawing/2014/main" id="{5100ED5E-EDC6-9D8F-49AA-7FDC9B2C6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CDD1F-46A7-4C19-9CDE-937A33D1F886}" type="datetimeFigureOut">
              <a:rPr lang="ko-KR" altLang="en-US"/>
              <a:pPr>
                <a:defRPr/>
              </a:pPr>
              <a:t>2025-11-03</a:t>
            </a:fld>
            <a:endParaRPr lang="ko-KR" altLang="en-US"/>
          </a:p>
        </p:txBody>
      </p:sp>
      <p:sp>
        <p:nvSpPr>
          <p:cNvPr id="3" name="바닥글 개체 틀 4">
            <a:extLst>
              <a:ext uri="{FF2B5EF4-FFF2-40B4-BE49-F238E27FC236}">
                <a16:creationId xmlns:a16="http://schemas.microsoft.com/office/drawing/2014/main" id="{04B34E85-69E9-8C23-DBAE-98A632ED5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>
            <a:extLst>
              <a:ext uri="{FF2B5EF4-FFF2-40B4-BE49-F238E27FC236}">
                <a16:creationId xmlns:a16="http://schemas.microsoft.com/office/drawing/2014/main" id="{BB32E060-CCEB-DB31-F680-D2BEA6D06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059E5-60AA-4F6A-AADD-FBC2F46C03B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9273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221" y="275957"/>
            <a:ext cx="3258484" cy="1174424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350" y="275958"/>
            <a:ext cx="5536842" cy="5915438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221" y="1450382"/>
            <a:ext cx="3258484" cy="4741014"/>
          </a:xfrm>
        </p:spPr>
        <p:txBody>
          <a:bodyPr/>
          <a:lstStyle>
            <a:lvl1pPr marL="0" indent="0">
              <a:buNone/>
              <a:defRPr sz="1500"/>
            </a:lvl1pPr>
            <a:lvl2pPr marL="480974" indent="0">
              <a:buNone/>
              <a:defRPr sz="1300"/>
            </a:lvl2pPr>
            <a:lvl3pPr marL="961949" indent="0">
              <a:buNone/>
              <a:defRPr sz="1100"/>
            </a:lvl3pPr>
            <a:lvl4pPr marL="1442923" indent="0">
              <a:buNone/>
              <a:defRPr sz="900"/>
            </a:lvl4pPr>
            <a:lvl5pPr marL="1923898" indent="0">
              <a:buNone/>
              <a:defRPr sz="900"/>
            </a:lvl5pPr>
            <a:lvl6pPr marL="2404872" indent="0">
              <a:buNone/>
              <a:defRPr sz="900"/>
            </a:lvl6pPr>
            <a:lvl7pPr marL="2885846" indent="0">
              <a:buNone/>
              <a:defRPr sz="900"/>
            </a:lvl7pPr>
            <a:lvl8pPr marL="3366821" indent="0">
              <a:buNone/>
              <a:defRPr sz="900"/>
            </a:lvl8pPr>
            <a:lvl9pPr marL="384779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>
            <a:extLst>
              <a:ext uri="{FF2B5EF4-FFF2-40B4-BE49-F238E27FC236}">
                <a16:creationId xmlns:a16="http://schemas.microsoft.com/office/drawing/2014/main" id="{A100ED9C-7464-7B48-B8A3-F61317079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3D90C-5AE4-4F6B-B766-4C59CFBE5849}" type="datetimeFigureOut">
              <a:rPr lang="ko-KR" altLang="en-US"/>
              <a:pPr>
                <a:defRPr/>
              </a:pPr>
              <a:t>2025-11-03</a:t>
            </a:fld>
            <a:endParaRPr lang="ko-KR" altLang="en-US"/>
          </a:p>
        </p:txBody>
      </p:sp>
      <p:sp>
        <p:nvSpPr>
          <p:cNvPr id="6" name="바닥글 개체 틀 4">
            <a:extLst>
              <a:ext uri="{FF2B5EF4-FFF2-40B4-BE49-F238E27FC236}">
                <a16:creationId xmlns:a16="http://schemas.microsoft.com/office/drawing/2014/main" id="{D7672361-A2DE-8C85-FE59-D57E50138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>
            <a:extLst>
              <a:ext uri="{FF2B5EF4-FFF2-40B4-BE49-F238E27FC236}">
                <a16:creationId xmlns:a16="http://schemas.microsoft.com/office/drawing/2014/main" id="{36E30C0D-520A-DED3-8BC9-C6D5593AD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732E5-11EE-4C4B-80F3-AA17A8C005F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2246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334" y="4851717"/>
            <a:ext cx="5942648" cy="57277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334" y="619300"/>
            <a:ext cx="5942648" cy="4158615"/>
          </a:xfrm>
        </p:spPr>
        <p:txBody>
          <a:bodyPr rtlCol="0">
            <a:normAutofit/>
          </a:bodyPr>
          <a:lstStyle>
            <a:lvl1pPr marL="0" indent="0">
              <a:buNone/>
              <a:defRPr sz="3400"/>
            </a:lvl1pPr>
            <a:lvl2pPr marL="480974" indent="0">
              <a:buNone/>
              <a:defRPr sz="2900"/>
            </a:lvl2pPr>
            <a:lvl3pPr marL="961949" indent="0">
              <a:buNone/>
              <a:defRPr sz="2500"/>
            </a:lvl3pPr>
            <a:lvl4pPr marL="1442923" indent="0">
              <a:buNone/>
              <a:defRPr sz="2100"/>
            </a:lvl4pPr>
            <a:lvl5pPr marL="1923898" indent="0">
              <a:buNone/>
              <a:defRPr sz="2100"/>
            </a:lvl5pPr>
            <a:lvl6pPr marL="2404872" indent="0">
              <a:buNone/>
              <a:defRPr sz="2100"/>
            </a:lvl6pPr>
            <a:lvl7pPr marL="2885846" indent="0">
              <a:buNone/>
              <a:defRPr sz="2100"/>
            </a:lvl7pPr>
            <a:lvl8pPr marL="3366821" indent="0">
              <a:buNone/>
              <a:defRPr sz="2100"/>
            </a:lvl8pPr>
            <a:lvl9pPr marL="3847795" indent="0">
              <a:buNone/>
              <a:defRPr sz="21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334" y="5424490"/>
            <a:ext cx="5942648" cy="813432"/>
          </a:xfrm>
        </p:spPr>
        <p:txBody>
          <a:bodyPr/>
          <a:lstStyle>
            <a:lvl1pPr marL="0" indent="0">
              <a:buNone/>
              <a:defRPr sz="1500"/>
            </a:lvl1pPr>
            <a:lvl2pPr marL="480974" indent="0">
              <a:buNone/>
              <a:defRPr sz="1300"/>
            </a:lvl2pPr>
            <a:lvl3pPr marL="961949" indent="0">
              <a:buNone/>
              <a:defRPr sz="1100"/>
            </a:lvl3pPr>
            <a:lvl4pPr marL="1442923" indent="0">
              <a:buNone/>
              <a:defRPr sz="900"/>
            </a:lvl4pPr>
            <a:lvl5pPr marL="1923898" indent="0">
              <a:buNone/>
              <a:defRPr sz="900"/>
            </a:lvl5pPr>
            <a:lvl6pPr marL="2404872" indent="0">
              <a:buNone/>
              <a:defRPr sz="900"/>
            </a:lvl6pPr>
            <a:lvl7pPr marL="2885846" indent="0">
              <a:buNone/>
              <a:defRPr sz="900"/>
            </a:lvl7pPr>
            <a:lvl8pPr marL="3366821" indent="0">
              <a:buNone/>
              <a:defRPr sz="900"/>
            </a:lvl8pPr>
            <a:lvl9pPr marL="384779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>
            <a:extLst>
              <a:ext uri="{FF2B5EF4-FFF2-40B4-BE49-F238E27FC236}">
                <a16:creationId xmlns:a16="http://schemas.microsoft.com/office/drawing/2014/main" id="{AEC64277-8DE7-0C1A-98B3-68588AA6B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763EF-FE52-45E8-AE96-5B8048E3E5D2}" type="datetimeFigureOut">
              <a:rPr lang="ko-KR" altLang="en-US"/>
              <a:pPr>
                <a:defRPr/>
              </a:pPr>
              <a:t>2025-11-03</a:t>
            </a:fld>
            <a:endParaRPr lang="ko-KR" altLang="en-US"/>
          </a:p>
        </p:txBody>
      </p:sp>
      <p:sp>
        <p:nvSpPr>
          <p:cNvPr id="6" name="바닥글 개체 틀 4">
            <a:extLst>
              <a:ext uri="{FF2B5EF4-FFF2-40B4-BE49-F238E27FC236}">
                <a16:creationId xmlns:a16="http://schemas.microsoft.com/office/drawing/2014/main" id="{16634AD4-30FA-9918-D486-4C8958F2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>
            <a:extLst>
              <a:ext uri="{FF2B5EF4-FFF2-40B4-BE49-F238E27FC236}">
                <a16:creationId xmlns:a16="http://schemas.microsoft.com/office/drawing/2014/main" id="{304F0223-69F3-8D2D-E794-F7FFFFC23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B6579-27C2-417E-821B-CC941504718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1398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>
            <a:extLst>
              <a:ext uri="{FF2B5EF4-FFF2-40B4-BE49-F238E27FC236}">
                <a16:creationId xmlns:a16="http://schemas.microsoft.com/office/drawing/2014/main" id="{3D186BFA-84B5-682C-D52D-D6F3FA52BF1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5300" y="277813"/>
            <a:ext cx="8913813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195" tIns="48097" rIns="96195" bIns="480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>
            <a:extLst>
              <a:ext uri="{FF2B5EF4-FFF2-40B4-BE49-F238E27FC236}">
                <a16:creationId xmlns:a16="http://schemas.microsoft.com/office/drawing/2014/main" id="{63C92E1C-FE5C-75F3-7BB2-84DD2FA842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5300" y="1617663"/>
            <a:ext cx="8913813" cy="457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195" tIns="48097" rIns="96195" bIns="480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74C8236-92DB-27E4-1D59-2C61051116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5300" y="6424613"/>
            <a:ext cx="2311400" cy="368300"/>
          </a:xfrm>
          <a:prstGeom prst="rect">
            <a:avLst/>
          </a:prstGeom>
        </p:spPr>
        <p:txBody>
          <a:bodyPr vert="horz" wrap="square" lIns="96195" tIns="48097" rIns="96195" bIns="48097" numCol="1" anchor="ctr" anchorCtr="0" compatLnSpc="1">
            <a:prstTxWarp prst="textNoShape">
              <a:avLst/>
            </a:prstTxWarp>
          </a:bodyPr>
          <a:lstStyle>
            <a:lvl1pPr eaLnBrk="1" latinLnBrk="1" hangingPunct="1">
              <a:defRPr kumimoji="0" sz="1300">
                <a:solidFill>
                  <a:srgbClr val="898989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</a:lstStyle>
          <a:p>
            <a:pPr>
              <a:defRPr/>
            </a:pPr>
            <a:fld id="{022D1F62-04F8-45F0-A281-FDF40746F42F}" type="datetimeFigureOut">
              <a:rPr lang="ko-KR" altLang="en-US"/>
              <a:pPr>
                <a:defRPr/>
              </a:pPr>
              <a:t>2025-11-03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2E7B50D-919F-E587-8510-7C94E9352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84550" y="6424613"/>
            <a:ext cx="3135313" cy="368300"/>
          </a:xfrm>
          <a:prstGeom prst="rect">
            <a:avLst/>
          </a:prstGeom>
        </p:spPr>
        <p:txBody>
          <a:bodyPr vert="horz" wrap="square" lIns="96195" tIns="48097" rIns="96195" bIns="48097" numCol="1" anchor="ctr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kumimoji="0" sz="1300">
                <a:solidFill>
                  <a:srgbClr val="898989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F699FA5-A6B2-1A8A-8338-F848D9960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7713" y="6424613"/>
            <a:ext cx="2311400" cy="368300"/>
          </a:xfrm>
          <a:prstGeom prst="rect">
            <a:avLst/>
          </a:prstGeom>
        </p:spPr>
        <p:txBody>
          <a:bodyPr vert="horz" wrap="square" lIns="96195" tIns="48097" rIns="96195" bIns="48097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kumimoji="0" sz="1300">
                <a:solidFill>
                  <a:srgbClr val="898989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</a:lstStyle>
          <a:p>
            <a:pPr>
              <a:defRPr/>
            </a:pPr>
            <a:fld id="{C1F87F4C-85F7-46ED-8380-E20A867C794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7" r:id="rId1"/>
    <p:sldLayoutId id="2147484388" r:id="rId2"/>
    <p:sldLayoutId id="2147484389" r:id="rId3"/>
    <p:sldLayoutId id="2147484390" r:id="rId4"/>
    <p:sldLayoutId id="2147484391" r:id="rId5"/>
    <p:sldLayoutId id="2147484392" r:id="rId6"/>
    <p:sldLayoutId id="2147484393" r:id="rId7"/>
    <p:sldLayoutId id="2147484394" r:id="rId8"/>
    <p:sldLayoutId id="2147484395" r:id="rId9"/>
    <p:sldLayoutId id="2147484396" r:id="rId10"/>
    <p:sldLayoutId id="2147484397" r:id="rId11"/>
    <p:sldLayoutId id="2147484398" r:id="rId12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맑은 고딕" panose="020B0503020000020004" pitchFamily="34" charset="-127"/>
          <a:ea typeface="맑은 고딕" panose="020B0503020000020004" pitchFamily="34" charset="-127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맑은 고딕" panose="020B0503020000020004" pitchFamily="34" charset="-127"/>
          <a:ea typeface="맑은 고딕" panose="020B0503020000020004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맑은 고딕" panose="020B0503020000020004" pitchFamily="34" charset="-127"/>
          <a:ea typeface="맑은 고딕" panose="020B0503020000020004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맑은 고딕" panose="020B0503020000020004" pitchFamily="34" charset="-127"/>
          <a:ea typeface="맑은 고딕" panose="020B0503020000020004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맑은 고딕" panose="020B0503020000020004" pitchFamily="34" charset="-127"/>
          <a:ea typeface="맑은 고딕" panose="020B0503020000020004" pitchFamily="34" charset="-127"/>
        </a:defRPr>
      </a:lvl5pPr>
      <a:lvl6pPr marL="480974" algn="ctr" rtl="0" fontAlgn="base" latinLnBrk="1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61949" algn="ctr" rtl="0" fontAlgn="base" latinLnBrk="1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442923" algn="ctr" rtl="0" fontAlgn="base" latinLnBrk="1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923898" algn="ctr" rtl="0" fontAlgn="base" latinLnBrk="1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60363" indent="-360363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맑은 고딕" panose="020B0503020000020004" pitchFamily="34" charset="-127"/>
          <a:ea typeface="맑은 고딕" panose="020B0503020000020004" pitchFamily="34" charset="-127"/>
          <a:cs typeface="+mn-cs"/>
        </a:defRPr>
      </a:lvl1pPr>
      <a:lvl2pPr marL="781050" indent="-300038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900" kern="1200">
          <a:solidFill>
            <a:schemeClr val="tx1"/>
          </a:solidFill>
          <a:latin typeface="맑은 고딕" panose="020B0503020000020004" pitchFamily="34" charset="-127"/>
          <a:ea typeface="맑은 고딕" panose="020B0503020000020004" pitchFamily="34" charset="-127"/>
          <a:cs typeface="+mn-cs"/>
        </a:defRPr>
      </a:lvl2pPr>
      <a:lvl3pPr marL="1201738" indent="-239713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맑은 고딕" panose="020B0503020000020004" pitchFamily="34" charset="-127"/>
          <a:ea typeface="맑은 고딕" panose="020B0503020000020004" pitchFamily="34" charset="-127"/>
          <a:cs typeface="+mn-cs"/>
        </a:defRPr>
      </a:lvl3pPr>
      <a:lvl4pPr marL="1682750" indent="-239713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맑은 고딕" panose="020B0503020000020004" pitchFamily="34" charset="-127"/>
          <a:ea typeface="맑은 고딕" panose="020B0503020000020004" pitchFamily="34" charset="-127"/>
          <a:cs typeface="+mn-cs"/>
        </a:defRPr>
      </a:lvl4pPr>
      <a:lvl5pPr marL="2163763" indent="-239713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맑은 고딕" panose="020B0503020000020004" pitchFamily="34" charset="-127"/>
          <a:ea typeface="맑은 고딕" panose="020B0503020000020004" pitchFamily="34" charset="-127"/>
          <a:cs typeface="+mn-cs"/>
        </a:defRPr>
      </a:lvl5pPr>
      <a:lvl6pPr marL="2645359" indent="-240487" algn="l" defTabSz="961949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6334" indent="-240487" algn="l" defTabSz="961949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07308" indent="-240487" algn="l" defTabSz="961949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88282" indent="-240487" algn="l" defTabSz="961949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6194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74" algn="l" defTabSz="96194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949" algn="l" defTabSz="96194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923" algn="l" defTabSz="96194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898" algn="l" defTabSz="96194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872" algn="l" defTabSz="96194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846" algn="l" defTabSz="96194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821" algn="l" defTabSz="96194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795" algn="l" defTabSz="96194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customXml" Target="../ink/ink2.xml"/><Relationship Id="rId4" Type="http://schemas.openxmlformats.org/officeDocument/2006/relationships/image" Target="../media/image28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280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image" Target="../media/image34.jp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image" Target="../media/image28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2">
            <a:extLst>
              <a:ext uri="{FF2B5EF4-FFF2-40B4-BE49-F238E27FC236}">
                <a16:creationId xmlns:a16="http://schemas.microsoft.com/office/drawing/2014/main" id="{C7A650B6-8227-C9A4-FE2C-D634E0B938F8}"/>
              </a:ext>
            </a:extLst>
          </p:cNvPr>
          <p:cNvSpPr txBox="1"/>
          <p:nvPr/>
        </p:nvSpPr>
        <p:spPr>
          <a:xfrm>
            <a:off x="866701" y="2414710"/>
            <a:ext cx="7906306" cy="682380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r>
              <a:rPr lang="zh-CN" altLang="en-US" sz="60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latin typeface="+mj-ea"/>
                <a:ea typeface="+mj-ea"/>
              </a:rPr>
              <a:t>天星自动化加工项目类</a:t>
            </a:r>
            <a:r>
              <a:rPr lang="en-US" altLang="zh-CN" sz="60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latin typeface="+mj-ea"/>
                <a:ea typeface="+mj-ea"/>
              </a:rPr>
              <a:t>FEMA</a:t>
            </a:r>
            <a:r>
              <a:rPr lang="zh-CN" altLang="en-US" sz="60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latin typeface="+mj-ea"/>
                <a:ea typeface="+mj-ea"/>
              </a:rPr>
              <a:t>资料</a:t>
            </a:r>
            <a:endParaRPr lang="en-US" altLang="ko-KR" sz="24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CE5A98-3CDA-3C75-0BEF-A6EA9B9EF3DF}"/>
              </a:ext>
            </a:extLst>
          </p:cNvPr>
          <p:cNvSpPr txBox="1"/>
          <p:nvPr/>
        </p:nvSpPr>
        <p:spPr>
          <a:xfrm>
            <a:off x="7048500" y="3971925"/>
            <a:ext cx="173672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altLang="ko-KR" sz="1192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맑은 고딕" panose="020B0503020000020004" pitchFamily="50" charset="-127"/>
              </a:rPr>
              <a:t>TELSTAR </a:t>
            </a:r>
            <a:endParaRPr lang="ko-KR" altLang="en-US" sz="1192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맑은 고딕" panose="020B0503020000020004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E0F50E-FE51-034F-8B15-C087DFCC64DB}"/>
              </a:ext>
            </a:extLst>
          </p:cNvPr>
          <p:cNvSpPr txBox="1"/>
          <p:nvPr/>
        </p:nvSpPr>
        <p:spPr>
          <a:xfrm>
            <a:off x="2984500" y="3735388"/>
            <a:ext cx="5827713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defTabSz="201191">
              <a:lnSpc>
                <a:spcPct val="150000"/>
              </a:lnSpc>
              <a:defRPr/>
            </a:pPr>
            <a:r>
              <a:rPr lang="en-US" altLang="ko-KR" sz="758" dirty="0">
                <a:solidFill>
                  <a:schemeClr val="bg1">
                    <a:lumMod val="75000"/>
                  </a:schemeClr>
                </a:solidFill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With Expertise in Building &amp; #</a:t>
            </a:r>
            <a:r>
              <a:rPr lang="en-US" altLang="ko-KR" sz="758" dirty="0" err="1">
                <a:solidFill>
                  <a:schemeClr val="bg1">
                    <a:lumMod val="75000"/>
                  </a:schemeClr>
                </a:solidFill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erating</a:t>
            </a:r>
            <a:r>
              <a:rPr lang="en-US" altLang="ko-KR" sz="758" dirty="0">
                <a:solidFill>
                  <a:schemeClr val="bg1">
                    <a:lumMod val="75000"/>
                  </a:schemeClr>
                </a:solidFill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 Customized Smart Factory Based on Big Data Management Technology </a:t>
            </a:r>
            <a:endParaRPr lang="ko-KR" altLang="en-US" sz="758" dirty="0">
              <a:solidFill>
                <a:schemeClr val="bg1">
                  <a:lumMod val="75000"/>
                </a:schemeClr>
              </a:solidFill>
              <a:latin typeface="+mj-lt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322254A7-A4A8-C733-4760-08638B1C1C2A}"/>
              </a:ext>
            </a:extLst>
          </p:cNvPr>
          <p:cNvSpPr/>
          <p:nvPr/>
        </p:nvSpPr>
        <p:spPr>
          <a:xfrm>
            <a:off x="565150" y="4578350"/>
            <a:ext cx="5362575" cy="1682750"/>
          </a:xfrm>
          <a:prstGeom prst="rect">
            <a:avLst/>
          </a:prstGeom>
          <a:gradFill flip="none" rotWithShape="1">
            <a:gsLst>
              <a:gs pos="29000">
                <a:srgbClr val="E9E9E5"/>
              </a:gs>
              <a:gs pos="65000">
                <a:srgbClr val="00B0F0"/>
              </a:gs>
              <a:gs pos="100000">
                <a:srgbClr val="00B0F0"/>
              </a:gs>
            </a:gsLst>
            <a:lin ang="93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341695-407B-3F49-E922-686586C2A339}"/>
              </a:ext>
            </a:extLst>
          </p:cNvPr>
          <p:cNvSpPr txBox="1"/>
          <p:nvPr/>
        </p:nvSpPr>
        <p:spPr>
          <a:xfrm>
            <a:off x="3441700" y="5464175"/>
            <a:ext cx="5711825" cy="5254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704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C#yright</a:t>
            </a:r>
            <a:r>
              <a:rPr lang="en-US" altLang="ko-KR" sz="704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© 2021 by TELSTAR Corporation. ALL RIGHTS RESERVED.</a:t>
            </a:r>
          </a:p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704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No part of this publication may be reproduced, stored in a retrieval system, or transmitted in any form or by any means —</a:t>
            </a:r>
            <a:br>
              <a:rPr lang="en-US" altLang="ko-KR" sz="704" dirty="0">
                <a:solidFill>
                  <a:schemeClr val="bg1">
                    <a:lumMod val="65000"/>
                  </a:schemeClr>
                </a:solidFill>
                <a:latin typeface="+mj-lt"/>
              </a:rPr>
            </a:br>
            <a:r>
              <a:rPr lang="en-US" altLang="ko-KR" sz="704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electronic, mechanical, </a:t>
            </a:r>
            <a:r>
              <a:rPr lang="en-US" altLang="ko-KR" sz="704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photoc#ying</a:t>
            </a:r>
            <a:r>
              <a:rPr lang="en-US" altLang="ko-KR" sz="704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, recording, or otherwise — without the permission of TELSTAR.</a:t>
            </a:r>
          </a:p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704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This document provides an outline of a presentation and is incomplete without the accompanying oral commentary and discussion.</a:t>
            </a:r>
            <a:endParaRPr lang="ko-KR" altLang="en-US" sz="704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9" name="자유형 18">
            <a:extLst>
              <a:ext uri="{FF2B5EF4-FFF2-40B4-BE49-F238E27FC236}">
                <a16:creationId xmlns:a16="http://schemas.microsoft.com/office/drawing/2014/main" id="{7A0A1A72-0D4E-C386-731B-630F3D63BB64}"/>
              </a:ext>
            </a:extLst>
          </p:cNvPr>
          <p:cNvSpPr/>
          <p:nvPr/>
        </p:nvSpPr>
        <p:spPr>
          <a:xfrm>
            <a:off x="-7938" y="679450"/>
            <a:ext cx="2763838" cy="5576888"/>
          </a:xfrm>
          <a:custGeom>
            <a:avLst/>
            <a:gdLst>
              <a:gd name="connsiteX0" fmla="*/ 5102087 w 5102087"/>
              <a:gd name="connsiteY0" fmla="*/ 1974574 h 10296939"/>
              <a:gd name="connsiteX1" fmla="*/ 4214191 w 5102087"/>
              <a:gd name="connsiteY1" fmla="*/ 0 h 10296939"/>
              <a:gd name="connsiteX2" fmla="*/ 0 w 5102087"/>
              <a:gd name="connsiteY2" fmla="*/ 0 h 10296939"/>
              <a:gd name="connsiteX3" fmla="*/ 0 w 5102087"/>
              <a:gd name="connsiteY3" fmla="*/ 10296939 h 10296939"/>
              <a:gd name="connsiteX4" fmla="*/ 1258956 w 5102087"/>
              <a:gd name="connsiteY4" fmla="*/ 10296939 h 10296939"/>
              <a:gd name="connsiteX5" fmla="*/ 1364974 w 5102087"/>
              <a:gd name="connsiteY5" fmla="*/ 10296939 h 10296939"/>
              <a:gd name="connsiteX6" fmla="*/ 1364974 w 5102087"/>
              <a:gd name="connsiteY6" fmla="*/ 1987826 h 10296939"/>
              <a:gd name="connsiteX7" fmla="*/ 5102087 w 5102087"/>
              <a:gd name="connsiteY7" fmla="*/ 1974574 h 10296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02087" h="10296939">
                <a:moveTo>
                  <a:pt x="5102087" y="1974574"/>
                </a:moveTo>
                <a:lnTo>
                  <a:pt x="4214191" y="0"/>
                </a:lnTo>
                <a:lnTo>
                  <a:pt x="0" y="0"/>
                </a:lnTo>
                <a:lnTo>
                  <a:pt x="0" y="10296939"/>
                </a:lnTo>
                <a:lnTo>
                  <a:pt x="1258956" y="10296939"/>
                </a:lnTo>
                <a:lnTo>
                  <a:pt x="1364974" y="10296939"/>
                </a:lnTo>
                <a:lnTo>
                  <a:pt x="1364974" y="1987826"/>
                </a:lnTo>
                <a:lnTo>
                  <a:pt x="5102087" y="1974574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+mj-lt"/>
            </a:endParaRPr>
          </a:p>
        </p:txBody>
      </p:sp>
      <p:pic>
        <p:nvPicPr>
          <p:cNvPr id="4104" name="그림 6">
            <a:extLst>
              <a:ext uri="{FF2B5EF4-FFF2-40B4-BE49-F238E27FC236}">
                <a16:creationId xmlns:a16="http://schemas.microsoft.com/office/drawing/2014/main" id="{D6AC3F2A-E42A-32BD-788D-428CEB9BE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94800" y="5414963"/>
            <a:ext cx="54451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5E709-7B67-2F4C-B8A1-A6E0BF9E9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19">
            <a:extLst>
              <a:ext uri="{FF2B5EF4-FFF2-40B4-BE49-F238E27FC236}">
                <a16:creationId xmlns:a16="http://schemas.microsoft.com/office/drawing/2014/main" id="{9AB5E73D-410A-EEFF-99BD-A5569EA7B4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4223076"/>
              </p:ext>
            </p:extLst>
          </p:nvPr>
        </p:nvGraphicFramePr>
        <p:xfrm>
          <a:off x="285750" y="1571625"/>
          <a:ext cx="9456737" cy="4989513"/>
        </p:xfrm>
        <a:graphic>
          <a:graphicData uri="http://schemas.openxmlformats.org/drawingml/2006/table">
            <a:tbl>
              <a:tblPr/>
              <a:tblGrid>
                <a:gridCol w="459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148137">
                <a:tc rowSpan="3">
                  <a:txBody>
                    <a:bodyPr/>
                    <a:lstStyle>
                      <a:lvl1pPr marL="88900" indent="-889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对   象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现象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及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问题点</a:t>
                      </a:r>
                      <a:endParaRPr kumimoji="1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加工错误</a:t>
                      </a: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71972" marR="35986" marT="0" marB="36370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>
                      <a:lvl1pPr marL="88900" indent="-889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 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后处理及发货前需要两次对比图纸确认加工是否正确，以及确认图纸外是否有其他文字说明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latin typeface="맑은 고딕" panose="020B0503020000020004" pitchFamily="34" charset="-127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143969" marR="35986" marT="36370" marB="36370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68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部门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改善主管组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责任人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改善日期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结果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68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07950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07950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天元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  <a:cs typeface="+mn-cs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28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현대하모니 B" panose="02020603020101020101" pitchFamily="18" charset="-127"/>
                        <a:ea typeface="현대하모니 B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217" name="AutoShape 15">
            <a:extLst>
              <a:ext uri="{FF2B5EF4-FFF2-40B4-BE49-F238E27FC236}">
                <a16:creationId xmlns:a16="http://schemas.microsoft.com/office/drawing/2014/main" id="{9F1634C5-DF77-1617-1B35-419E06358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8" y="1657350"/>
            <a:ext cx="1454150" cy="309563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lIns="91321" tIns="45660" rIns="91321" bIns="45660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400">
                <a:solidFill>
                  <a:srgbClr val="000000"/>
                </a:solidFill>
                <a:latin typeface="+mj-ea"/>
                <a:ea typeface="+mj-ea"/>
              </a:rPr>
              <a:t>不良现象</a:t>
            </a:r>
            <a:r>
              <a:rPr kumimoji="0" lang="en-US" altLang="zh-CN" sz="1400">
                <a:solidFill>
                  <a:srgbClr val="000000"/>
                </a:solidFill>
                <a:latin typeface="+mj-ea"/>
                <a:ea typeface="+mj-ea"/>
              </a:rPr>
              <a:t>	</a:t>
            </a:r>
            <a:endParaRPr kumimoji="0" lang="ko-KR" altLang="en-US" sz="140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8218" name="AutoShape 15">
            <a:extLst>
              <a:ext uri="{FF2B5EF4-FFF2-40B4-BE49-F238E27FC236}">
                <a16:creationId xmlns:a16="http://schemas.microsoft.com/office/drawing/2014/main" id="{58CC3FA7-6BC2-8230-55E3-AD273DD74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7288" y="1646238"/>
            <a:ext cx="2168525" cy="307975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lIns="91321" tIns="45660" rIns="91321" bIns="45660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kumimoji="0"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解决方案</a:t>
            </a:r>
            <a:endParaRPr kumimoji="0" lang="ko-KR" altLang="en-US" sz="140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F8503CCA-A9CF-4B1A-D614-A1B3038558BD}"/>
              </a:ext>
            </a:extLst>
          </p:cNvPr>
          <p:cNvSpPr/>
          <p:nvPr/>
        </p:nvSpPr>
        <p:spPr>
          <a:xfrm>
            <a:off x="8704263" y="309563"/>
            <a:ext cx="1008062" cy="363537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r>
              <a:rPr lang="ko-KR" altLang="en-US" sz="1000" dirty="0">
                <a:solidFill>
                  <a:srgbClr val="FF0000"/>
                </a:solidFill>
                <a:latin typeface="+mj-ea"/>
                <a:ea typeface="+mj-ea"/>
              </a:rPr>
              <a:t>대  외  비</a:t>
            </a:r>
            <a:endParaRPr lang="en-US" altLang="ko-KR" sz="1000" dirty="0">
              <a:solidFill>
                <a:srgbClr val="FF0000"/>
              </a:solidFill>
              <a:latin typeface="+mj-ea"/>
              <a:ea typeface="+mj-ea"/>
            </a:endParaRPr>
          </a:p>
          <a:p>
            <a:pPr algn="ctr" eaLnBrk="1" latinLnBrk="1" hangingPunct="1">
              <a:defRPr/>
            </a:pPr>
            <a:r>
              <a:rPr lang="en-US" altLang="ko-KR" sz="1000" dirty="0">
                <a:solidFill>
                  <a:srgbClr val="FF0000"/>
                </a:solidFill>
                <a:latin typeface="+mj-ea"/>
                <a:ea typeface="+mj-ea"/>
              </a:rPr>
              <a:t>(RESTRICTED)</a:t>
            </a:r>
            <a:endParaRPr lang="ko-KR" altLang="en-US" sz="1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89204184-6731-84FB-FC70-6520B783B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45" y="159071"/>
            <a:ext cx="7089916" cy="58941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zh-CN" altLang="en-US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latin typeface="+mj-ea"/>
                <a:ea typeface="+mj-ea"/>
              </a:rPr>
              <a:t>加工</a:t>
            </a:r>
            <a:r>
              <a:rPr lang="zh-CN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latin typeface="+mj-ea"/>
                <a:ea typeface="+mj-ea"/>
              </a:rPr>
              <a:t>问题点汇总</a:t>
            </a:r>
            <a:endParaRPr dirty="0">
              <a:latin typeface="+mj-ea"/>
              <a:ea typeface="+mj-ea"/>
            </a:endParaRPr>
          </a:p>
        </p:txBody>
      </p:sp>
      <p:pic>
        <p:nvPicPr>
          <p:cNvPr id="6" name="图片 5" descr="图片包含 桌子, 绿色, 游戏机&#10;&#10;描述已自动生成">
            <a:extLst>
              <a:ext uri="{FF2B5EF4-FFF2-40B4-BE49-F238E27FC236}">
                <a16:creationId xmlns:a16="http://schemas.microsoft.com/office/drawing/2014/main" id="{555BAC2A-DF2E-7515-F33A-59054E02D2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21609" y="2663768"/>
            <a:ext cx="2837675" cy="3249489"/>
          </a:xfrm>
          <a:prstGeom prst="rect">
            <a:avLst/>
          </a:prstGeom>
        </p:spPr>
      </p:pic>
      <p:pic>
        <p:nvPicPr>
          <p:cNvPr id="8" name="图片 7" descr="图形用户界面&#10;&#10;描述已自动生成">
            <a:extLst>
              <a:ext uri="{FF2B5EF4-FFF2-40B4-BE49-F238E27FC236}">
                <a16:creationId xmlns:a16="http://schemas.microsoft.com/office/drawing/2014/main" id="{AC1A0E0B-50D1-FF29-E783-447C79B60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9369" y="3044165"/>
            <a:ext cx="3006985" cy="2488693"/>
          </a:xfrm>
          <a:prstGeom prst="rect">
            <a:avLst/>
          </a:prstGeom>
        </p:spPr>
      </p:pic>
      <p:graphicFrame>
        <p:nvGraphicFramePr>
          <p:cNvPr id="2" name="Group 65">
            <a:extLst>
              <a:ext uri="{FF2B5EF4-FFF2-40B4-BE49-F238E27FC236}">
                <a16:creationId xmlns:a16="http://schemas.microsoft.com/office/drawing/2014/main" id="{51DD4609-699E-8A0E-7FF3-2F9158DFE7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8417376"/>
              </p:ext>
            </p:extLst>
          </p:nvPr>
        </p:nvGraphicFramePr>
        <p:xfrm>
          <a:off x="273050" y="1208088"/>
          <a:ext cx="9469438" cy="312737"/>
        </p:xfrm>
        <a:graphic>
          <a:graphicData uri="http://schemas.openxmlformats.org/drawingml/2006/table">
            <a:tbl>
              <a:tblPr/>
              <a:tblGrid>
                <a:gridCol w="717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5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9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91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127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点检日期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1/8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工程名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点检者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问题类型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加工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设计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组装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其他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评价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Rectangle 17">
            <a:extLst>
              <a:ext uri="{FF2B5EF4-FFF2-40B4-BE49-F238E27FC236}">
                <a16:creationId xmlns:a16="http://schemas.microsoft.com/office/drawing/2014/main" id="{09C260AF-8A86-568F-BE4B-506C7F484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63" y="725488"/>
            <a:ext cx="7391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495" tIns="44748" rIns="89495" bIns="44748" anchor="ctr"/>
          <a:lstStyle>
            <a:lvl1pPr defTabSz="893763"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defTabSz="893763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defTabSz="893763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defTabSz="893763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defTabSz="893763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ko-KR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  ● </a:t>
            </a:r>
            <a:r>
              <a:rPr kumimoji="0" lang="zh-CN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问题点</a:t>
            </a:r>
            <a:r>
              <a:rPr kumimoji="0" lang="ko-KR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 </a:t>
            </a:r>
            <a:r>
              <a:rPr kumimoji="0" lang="en-US" altLang="ko-KR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9:</a:t>
            </a:r>
            <a:r>
              <a:rPr kumimoji="0" lang="zh-CN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加工错误</a:t>
            </a:r>
            <a:endParaRPr kumimoji="0" lang="ko-KR" altLang="en-US" sz="1800" dirty="0">
              <a:solidFill>
                <a:srgbClr val="0000FF"/>
              </a:solidFill>
              <a:latin typeface="현대하모니 B" panose="02020603020101020101" pitchFamily="18" charset="-127"/>
              <a:ea typeface="현대하모니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78760136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19">
            <a:extLst>
              <a:ext uri="{FF2B5EF4-FFF2-40B4-BE49-F238E27FC236}">
                <a16:creationId xmlns:a16="http://schemas.microsoft.com/office/drawing/2014/main" id="{8428DB39-EA9B-D02B-064B-A1CF2282FC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960294"/>
              </p:ext>
            </p:extLst>
          </p:nvPr>
        </p:nvGraphicFramePr>
        <p:xfrm>
          <a:off x="271463" y="1606550"/>
          <a:ext cx="9469437" cy="4989513"/>
        </p:xfrm>
        <a:graphic>
          <a:graphicData uri="http://schemas.openxmlformats.org/drawingml/2006/table">
            <a:tbl>
              <a:tblPr/>
              <a:tblGrid>
                <a:gridCol w="46099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7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5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9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17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148137">
                <a:tc rowSpan="3">
                  <a:txBody>
                    <a:bodyPr/>
                    <a:lstStyle>
                      <a:lvl1pPr marL="88900" indent="-889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71974" marR="35987" marT="0" marB="36370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>
                      <a:lvl1pPr marL="88900" indent="-889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lang="en-US" altLang="ko-KR" sz="1400" kern="1200" dirty="0">
                        <a:solidFill>
                          <a:schemeClr val="tx1"/>
                        </a:solidFill>
                        <a:latin typeface="맑은 고딕" panose="020B0503020000020004" pitchFamily="34" charset="-127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lang="en-US" altLang="ko-KR" sz="1400" kern="1200" dirty="0">
                        <a:solidFill>
                          <a:schemeClr val="tx1"/>
                        </a:solidFill>
                        <a:latin typeface="맑은 고딕" panose="020B0503020000020004" pitchFamily="34" charset="-127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lang="en-US" altLang="ko-KR" sz="1400" kern="1200" dirty="0">
                        <a:solidFill>
                          <a:schemeClr val="tx1"/>
                        </a:solidFill>
                        <a:latin typeface="맑은 고딕" panose="020B0503020000020004" pitchFamily="34" charset="-127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n-US" altLang="ko-KR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LIFT PAD</a:t>
                      </a: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默认</a:t>
                      </a:r>
                      <a:r>
                        <a:rPr lang="zh-CN" altLang="en-US" sz="1400" kern="1200" dirty="0">
                          <a:solidFill>
                            <a:srgbClr val="FF0000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研磨</a:t>
                      </a: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，以及</a:t>
                      </a: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PIN</a:t>
                      </a: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部及外圆抛光，加工品表面如无特殊要求时，不得出现特殊外观</a:t>
                      </a:r>
                      <a:endParaRPr lang="en-US" altLang="ko-KR" sz="1400" kern="1200" dirty="0">
                        <a:solidFill>
                          <a:schemeClr val="tx1"/>
                        </a:solidFill>
                        <a:latin typeface="맑은 고딕" panose="020B0503020000020004" pitchFamily="34" charset="-127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143972" marR="35987" marT="36370" marB="36370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68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</a:t>
                      </a:r>
                      <a:endParaRPr kumimoji="1" lang="en-US" altLang="ko-K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部门</a:t>
                      </a:r>
                      <a:endParaRPr kumimoji="1" lang="en-US" altLang="ko-K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5987" marR="35987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改善公司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责任人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改善日期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结果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68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07950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07950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천성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7" marR="35987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7" marR="35987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7" marR="35987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28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현대하모니 B" panose="02020603020101020101" pitchFamily="18" charset="-127"/>
                        <a:ea typeface="현대하모니 B" panose="02020603020101020101" pitchFamily="18" charset="-127"/>
                      </a:endParaRPr>
                    </a:p>
                  </a:txBody>
                  <a:tcPr marL="35987" marR="35987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241" name="AutoShape 15">
            <a:extLst>
              <a:ext uri="{FF2B5EF4-FFF2-40B4-BE49-F238E27FC236}">
                <a16:creationId xmlns:a16="http://schemas.microsoft.com/office/drawing/2014/main" id="{2992619A-E0BD-2A48-3BBA-B1146929F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8" y="1657350"/>
            <a:ext cx="587375" cy="309563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lIns="91321" tIns="45660" rIns="91321" bIns="45660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ko-KR" altLang="en-US" sz="140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사진</a:t>
            </a:r>
          </a:p>
        </p:txBody>
      </p:sp>
      <p:sp>
        <p:nvSpPr>
          <p:cNvPr id="9242" name="AutoShape 15">
            <a:extLst>
              <a:ext uri="{FF2B5EF4-FFF2-40B4-BE49-F238E27FC236}">
                <a16:creationId xmlns:a16="http://schemas.microsoft.com/office/drawing/2014/main" id="{553B9C06-D891-8EB3-6CEA-9F46CFAC7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4006" y="1868487"/>
            <a:ext cx="941387" cy="269875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lIns="91321" tIns="45660" rIns="91321" bIns="45660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ko-KR" altLang="en-US" sz="140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개선방안</a:t>
            </a:r>
          </a:p>
        </p:txBody>
      </p:sp>
      <p:graphicFrame>
        <p:nvGraphicFramePr>
          <p:cNvPr id="8" name="Group 65">
            <a:extLst>
              <a:ext uri="{FF2B5EF4-FFF2-40B4-BE49-F238E27FC236}">
                <a16:creationId xmlns:a16="http://schemas.microsoft.com/office/drawing/2014/main" id="{8B86761F-6FD4-29D5-4DEC-78FC0A54A9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858764"/>
              </p:ext>
            </p:extLst>
          </p:nvPr>
        </p:nvGraphicFramePr>
        <p:xfrm>
          <a:off x="273050" y="1208088"/>
          <a:ext cx="9469438" cy="312737"/>
        </p:xfrm>
        <a:graphic>
          <a:graphicData uri="http://schemas.openxmlformats.org/drawingml/2006/table">
            <a:tbl>
              <a:tblPr/>
              <a:tblGrid>
                <a:gridCol w="717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5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9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91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127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点检日期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1/8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工程名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点检者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问题类型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加工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设计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组装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其他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评价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263" name="Rectangle 17">
            <a:extLst>
              <a:ext uri="{FF2B5EF4-FFF2-40B4-BE49-F238E27FC236}">
                <a16:creationId xmlns:a16="http://schemas.microsoft.com/office/drawing/2014/main" id="{87CC0290-5E1A-E08F-F3F2-81FC09590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63" y="725488"/>
            <a:ext cx="7391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495" tIns="44748" rIns="89495" bIns="44748" anchor="ctr"/>
          <a:lstStyle>
            <a:lvl1pPr defTabSz="893763"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defTabSz="893763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defTabSz="893763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defTabSz="893763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defTabSz="893763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ko-KR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  ● </a:t>
            </a:r>
            <a:r>
              <a:rPr kumimoji="0" lang="zh-CN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问题点</a:t>
            </a:r>
            <a:r>
              <a:rPr kumimoji="0" lang="ko-KR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 </a:t>
            </a:r>
            <a:r>
              <a:rPr kumimoji="0" lang="en-US" altLang="ko-KR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10:</a:t>
            </a:r>
            <a:r>
              <a:rPr kumimoji="0" lang="zh-CN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未研磨</a:t>
            </a:r>
            <a:endParaRPr kumimoji="0" lang="ko-KR" altLang="en-US" sz="1800" dirty="0">
              <a:solidFill>
                <a:srgbClr val="0000FF"/>
              </a:solidFill>
              <a:latin typeface="현대하모니 B" panose="02020603020101020101" pitchFamily="18" charset="-127"/>
              <a:ea typeface="현대하모니 B" panose="02020603020101020101" pitchFamily="18" charset="-127"/>
            </a:endParaRPr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id="{5F1F690B-A7A5-4246-6248-51CB9E598A3E}"/>
              </a:ext>
            </a:extLst>
          </p:cNvPr>
          <p:cNvSpPr/>
          <p:nvPr/>
        </p:nvSpPr>
        <p:spPr>
          <a:xfrm>
            <a:off x="7135813" y="1228725"/>
            <a:ext cx="407987" cy="271463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57BB1193-4486-E1BE-53E0-DD94AE828259}"/>
              </a:ext>
            </a:extLst>
          </p:cNvPr>
          <p:cNvSpPr/>
          <p:nvPr/>
        </p:nvSpPr>
        <p:spPr>
          <a:xfrm>
            <a:off x="8704263" y="309563"/>
            <a:ext cx="1008062" cy="363537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r>
              <a:rPr lang="ko-KR" altLang="en-US" sz="1000" dirty="0">
                <a:solidFill>
                  <a:srgbClr val="FF0000"/>
                </a:solidFill>
                <a:latin typeface="현대하모니 L" panose="02020603020101020101" pitchFamily="18" charset="-127"/>
                <a:ea typeface="현대하모니 L" panose="02020603020101020101" pitchFamily="18" charset="-127"/>
              </a:rPr>
              <a:t>대  외  비</a:t>
            </a:r>
            <a:endParaRPr lang="en-US" altLang="ko-KR" sz="1000" dirty="0">
              <a:solidFill>
                <a:srgbClr val="FF0000"/>
              </a:solidFill>
              <a:latin typeface="현대하모니 L" panose="02020603020101020101" pitchFamily="18" charset="-127"/>
              <a:ea typeface="현대하모니 L" panose="02020603020101020101" pitchFamily="18" charset="-127"/>
            </a:endParaRPr>
          </a:p>
          <a:p>
            <a:pPr algn="ctr" eaLnBrk="1" latinLnBrk="1" hangingPunct="1">
              <a:defRPr/>
            </a:pPr>
            <a:r>
              <a:rPr lang="en-US" altLang="ko-KR" sz="1000" dirty="0">
                <a:solidFill>
                  <a:srgbClr val="FF0000"/>
                </a:solidFill>
                <a:latin typeface="현대하모니 L" panose="02020603020101020101" pitchFamily="18" charset="-127"/>
                <a:ea typeface="현대하모니 L" panose="02020603020101020101" pitchFamily="18" charset="-127"/>
              </a:rPr>
              <a:t>(RESTRICTED)</a:t>
            </a:r>
            <a:endParaRPr lang="ko-KR" altLang="en-US" sz="1000" dirty="0">
              <a:solidFill>
                <a:srgbClr val="FF0000"/>
              </a:solidFill>
              <a:latin typeface="현대하모니 L" panose="02020603020101020101" pitchFamily="18" charset="-127"/>
              <a:ea typeface="현대하모니 L" panose="02020603020101020101" pitchFamily="18" charset="-127"/>
            </a:endParaRPr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884F4CD2-A546-1FF7-3D12-AAFC63BFE0A1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zh-CN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</a:rPr>
              <a:t>本社加工品相关</a:t>
            </a:r>
            <a:r>
              <a:rPr lang="zh-CN" altLang="zh-CN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</a:rPr>
              <a:t>问题点</a:t>
            </a:r>
            <a:endParaRPr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18C20CB6-27AE-EED8-8CAC-F1A73B7D31F7}"/>
              </a:ext>
            </a:extLst>
          </p:cNvPr>
          <p:cNvSpPr/>
          <p:nvPr/>
        </p:nvSpPr>
        <p:spPr>
          <a:xfrm>
            <a:off x="8289925" y="365125"/>
            <a:ext cx="388938" cy="36036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r>
              <a:rPr lang="zh-CN" altLang="en-US" dirty="0">
                <a:solidFill>
                  <a:schemeClr val="tx1"/>
                </a:solidFill>
              </a:rPr>
              <a:t>完</a:t>
            </a:r>
          </a:p>
        </p:txBody>
      </p:sp>
      <p:pic>
        <p:nvPicPr>
          <p:cNvPr id="9269" name="图片 6">
            <a:extLst>
              <a:ext uri="{FF2B5EF4-FFF2-40B4-BE49-F238E27FC236}">
                <a16:creationId xmlns:a16="http://schemas.microsoft.com/office/drawing/2014/main" id="{E6461DFB-A130-E880-4F09-F802EBB48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10" y="2138362"/>
            <a:ext cx="1655763" cy="1902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0" name="图片 9">
            <a:extLst>
              <a:ext uri="{FF2B5EF4-FFF2-40B4-BE49-F238E27FC236}">
                <a16:creationId xmlns:a16="http://schemas.microsoft.com/office/drawing/2014/main" id="{4CD10F1D-004A-D2DC-7834-9297358DF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0" y="2134608"/>
            <a:ext cx="1368152" cy="186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 descr="图示, 示意图&#10;&#10;AI 生成的内容可能不正确。">
            <a:extLst>
              <a:ext uri="{FF2B5EF4-FFF2-40B4-BE49-F238E27FC236}">
                <a16:creationId xmlns:a16="http://schemas.microsoft.com/office/drawing/2014/main" id="{198C272A-939D-4D93-6E9C-675219CF4A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181" y="3033464"/>
            <a:ext cx="1606099" cy="1890465"/>
          </a:xfrm>
          <a:prstGeom prst="rect">
            <a:avLst/>
          </a:prstGeom>
        </p:spPr>
      </p:pic>
      <p:pic>
        <p:nvPicPr>
          <p:cNvPr id="9" name="图片 8" descr="银色的金属&#10;&#10;AI 生成的内容可能不正确。">
            <a:extLst>
              <a:ext uri="{FF2B5EF4-FFF2-40B4-BE49-F238E27FC236}">
                <a16:creationId xmlns:a16="http://schemas.microsoft.com/office/drawing/2014/main" id="{D896CB73-EB31-C060-A9B2-1C401C7EFC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10" y="4213712"/>
            <a:ext cx="1655763" cy="2207683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A2697-037B-ED0D-1E44-34C112FC7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19">
            <a:extLst>
              <a:ext uri="{FF2B5EF4-FFF2-40B4-BE49-F238E27FC236}">
                <a16:creationId xmlns:a16="http://schemas.microsoft.com/office/drawing/2014/main" id="{114150BA-0670-0D49-F2D9-C147E72AC2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3650354"/>
              </p:ext>
            </p:extLst>
          </p:nvPr>
        </p:nvGraphicFramePr>
        <p:xfrm>
          <a:off x="238919" y="1521296"/>
          <a:ext cx="9456737" cy="4989513"/>
        </p:xfrm>
        <a:graphic>
          <a:graphicData uri="http://schemas.openxmlformats.org/drawingml/2006/table">
            <a:tbl>
              <a:tblPr/>
              <a:tblGrid>
                <a:gridCol w="459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148137">
                <a:tc rowSpan="3">
                  <a:txBody>
                    <a:bodyPr/>
                    <a:lstStyle>
                      <a:lvl1pPr marL="88900" indent="-889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对   象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현대하모니 M" panose="02020603020101020101" pitchFamily="18" charset="-127"/>
                        </a:rPr>
                        <a:t> 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: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现象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현대하모니 M" panose="02020603020101020101" pitchFamily="18" charset="-127"/>
                        </a:rPr>
                        <a:t>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及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현대하모니 M" panose="02020603020101020101" pitchFamily="18" charset="-127"/>
                        </a:rPr>
                        <a:t> </a:t>
                      </a:r>
                      <a:r>
                        <a:rPr kumimoji="1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问题点</a:t>
                      </a:r>
                      <a:endParaRPr kumimoji="1" lang="en-US" altLang="ko-KR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zh-CN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裂纹</a:t>
                      </a:r>
                      <a:endParaRPr kumimoji="1" lang="en-US" altLang="ko-KR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71972" marR="35986" marT="0" marB="36370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>
                      <a:lvl1pPr marL="88900" indent="-889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 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lang="en-US" altLang="zh-CN" sz="1400" kern="1200" dirty="0">
                        <a:solidFill>
                          <a:schemeClr val="tx1"/>
                        </a:solidFill>
                        <a:latin typeface="맑은 고딕" panose="020B0503020000020004" pitchFamily="34" charset="-127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       禁止全体热处理，同热处理厂家确认淬火后回火时间及回火温度，避免开裂。禁止采用缺陷材料，避免采用料头，加强最终检验</a:t>
                      </a: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143969" marR="35986" marT="36370" marB="36370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68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部门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改善主管组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责任人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改善日期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结果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68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07950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07950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  <a:cs typeface="+mn-cs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28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현대하모니 B" panose="02020603020101020101" pitchFamily="18" charset="-127"/>
                        <a:ea typeface="현대하모니 B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169" name="AutoShape 15">
            <a:extLst>
              <a:ext uri="{FF2B5EF4-FFF2-40B4-BE49-F238E27FC236}">
                <a16:creationId xmlns:a16="http://schemas.microsoft.com/office/drawing/2014/main" id="{36AE59B9-1EDB-1D46-7F9B-C9336B9A6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8" y="1657350"/>
            <a:ext cx="1454150" cy="309563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lIns="91321" tIns="45660" rIns="91321" bIns="45660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问题现象</a:t>
            </a:r>
            <a:r>
              <a:rPr kumimoji="0" lang="en-US" altLang="zh-CN" sz="1400" dirty="0">
                <a:solidFill>
                  <a:srgbClr val="000000"/>
                </a:solidFill>
                <a:latin typeface="+mj-ea"/>
                <a:ea typeface="+mj-ea"/>
              </a:rPr>
              <a:t>	</a:t>
            </a:r>
            <a:endParaRPr kumimoji="0" lang="ko-KR" altLang="en-US" sz="140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6170" name="AutoShape 15">
            <a:extLst>
              <a:ext uri="{FF2B5EF4-FFF2-40B4-BE49-F238E27FC236}">
                <a16:creationId xmlns:a16="http://schemas.microsoft.com/office/drawing/2014/main" id="{6DE4441A-DCCC-2B33-B520-4F6E9EC43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7288" y="1646238"/>
            <a:ext cx="2168525" cy="307975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lIns="91321" tIns="45660" rIns="91321" bIns="45660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解决方案</a:t>
            </a:r>
            <a:endParaRPr kumimoji="0" lang="ko-KR" altLang="en-US" sz="140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8B444654-60CF-4677-6BC1-D5673EC8559F}"/>
              </a:ext>
            </a:extLst>
          </p:cNvPr>
          <p:cNvSpPr/>
          <p:nvPr/>
        </p:nvSpPr>
        <p:spPr>
          <a:xfrm>
            <a:off x="8704263" y="309563"/>
            <a:ext cx="1008062" cy="363537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r>
              <a:rPr lang="ko-KR" altLang="en-US" sz="1000" dirty="0">
                <a:solidFill>
                  <a:srgbClr val="FF0000"/>
                </a:solidFill>
                <a:latin typeface="+mj-ea"/>
                <a:ea typeface="+mj-ea"/>
              </a:rPr>
              <a:t>대  외  비</a:t>
            </a:r>
            <a:endParaRPr lang="en-US" altLang="ko-KR" sz="1000" dirty="0">
              <a:solidFill>
                <a:srgbClr val="FF0000"/>
              </a:solidFill>
              <a:latin typeface="+mj-ea"/>
              <a:ea typeface="+mj-ea"/>
            </a:endParaRPr>
          </a:p>
          <a:p>
            <a:pPr algn="ctr" eaLnBrk="1" latinLnBrk="1" hangingPunct="1">
              <a:defRPr/>
            </a:pPr>
            <a:r>
              <a:rPr lang="en-US" altLang="ko-KR" sz="1000" dirty="0">
                <a:solidFill>
                  <a:srgbClr val="FF0000"/>
                </a:solidFill>
                <a:latin typeface="+mj-ea"/>
                <a:ea typeface="+mj-ea"/>
              </a:rPr>
              <a:t>(RESTRICTED)</a:t>
            </a:r>
            <a:endParaRPr lang="ko-KR" altLang="en-US" sz="1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9B520C37-5F84-89AF-1A42-40268F080E10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zh-CN" altLang="en-US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latin typeface="+mj-ea"/>
                <a:ea typeface="+mj-ea"/>
              </a:rPr>
              <a:t>加工</a:t>
            </a:r>
            <a:r>
              <a:rPr lang="zh-CN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latin typeface="+mj-ea"/>
                <a:ea typeface="+mj-ea"/>
              </a:rPr>
              <a:t>问题点汇总</a:t>
            </a:r>
            <a:endParaRPr dirty="0">
              <a:latin typeface="+mj-ea"/>
              <a:ea typeface="+mj-ea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EB39593-DFFE-9F75-BB81-4E1386894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50" y="2961456"/>
            <a:ext cx="3548063" cy="2900363"/>
          </a:xfrm>
          <a:prstGeom prst="rect">
            <a:avLst/>
          </a:prstGeom>
        </p:spPr>
      </p:pic>
      <p:graphicFrame>
        <p:nvGraphicFramePr>
          <p:cNvPr id="2" name="Group 65">
            <a:extLst>
              <a:ext uri="{FF2B5EF4-FFF2-40B4-BE49-F238E27FC236}">
                <a16:creationId xmlns:a16="http://schemas.microsoft.com/office/drawing/2014/main" id="{280F8AEA-B314-A671-6AC6-7EEABBDBAE1B}"/>
              </a:ext>
            </a:extLst>
          </p:cNvPr>
          <p:cNvGraphicFramePr>
            <a:graphicFrameLocks noGrp="1"/>
          </p:cNvGraphicFramePr>
          <p:nvPr/>
        </p:nvGraphicFramePr>
        <p:xfrm>
          <a:off x="273050" y="1208088"/>
          <a:ext cx="9469438" cy="312737"/>
        </p:xfrm>
        <a:graphic>
          <a:graphicData uri="http://schemas.openxmlformats.org/drawingml/2006/table">
            <a:tbl>
              <a:tblPr/>
              <a:tblGrid>
                <a:gridCol w="717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5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9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91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127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点检日期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1/8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工程名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HMMI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点检者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박용신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问题类型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加工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设计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组装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其他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评价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Rectangle 17">
            <a:extLst>
              <a:ext uri="{FF2B5EF4-FFF2-40B4-BE49-F238E27FC236}">
                <a16:creationId xmlns:a16="http://schemas.microsoft.com/office/drawing/2014/main" id="{E7EB4695-E235-D248-C675-B59CDE5B9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63" y="725488"/>
            <a:ext cx="7391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495" tIns="44748" rIns="89495" bIns="44748" anchor="ctr"/>
          <a:lstStyle>
            <a:lvl1pPr defTabSz="893763"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defTabSz="893763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defTabSz="893763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defTabSz="893763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defTabSz="893763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ko-KR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  ● </a:t>
            </a:r>
            <a:r>
              <a:rPr kumimoji="0" lang="zh-CN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问题点</a:t>
            </a:r>
            <a:r>
              <a:rPr kumimoji="0" lang="ko-KR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 </a:t>
            </a:r>
            <a:r>
              <a:rPr kumimoji="0" lang="en-US" altLang="ko-KR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11:</a:t>
            </a:r>
            <a:r>
              <a:rPr kumimoji="0" lang="zh-CN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裂纹</a:t>
            </a:r>
            <a:endParaRPr kumimoji="0" lang="ko-KR" altLang="en-US" sz="1800" dirty="0">
              <a:solidFill>
                <a:srgbClr val="0000FF"/>
              </a:solidFill>
              <a:latin typeface="현대하모니 B" panose="02020603020101020101" pitchFamily="18" charset="-127"/>
              <a:ea typeface="현대하모니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06605831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6D823-3406-B792-0BDA-087F9FFF8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19">
            <a:extLst>
              <a:ext uri="{FF2B5EF4-FFF2-40B4-BE49-F238E27FC236}">
                <a16:creationId xmlns:a16="http://schemas.microsoft.com/office/drawing/2014/main" id="{044B675C-2DB7-6DA5-DEA4-AE3EC76F59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702839"/>
              </p:ext>
            </p:extLst>
          </p:nvPr>
        </p:nvGraphicFramePr>
        <p:xfrm>
          <a:off x="199679" y="1881336"/>
          <a:ext cx="9495977" cy="4826948"/>
        </p:xfrm>
        <a:graphic>
          <a:graphicData uri="http://schemas.openxmlformats.org/drawingml/2006/table">
            <a:tbl>
              <a:tblPr/>
              <a:tblGrid>
                <a:gridCol w="46164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5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22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7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3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54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88432">
                <a:tc rowSpan="3">
                  <a:txBody>
                    <a:bodyPr/>
                    <a:lstStyle>
                      <a:lvl1pPr marL="88900" indent="-889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zh-CN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对   象</a:t>
                      </a:r>
                      <a:r>
                        <a:rPr kumimoji="1" lang="ko-KR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현대하모니 M" panose="02020603020101020101" pitchFamily="18" charset="-127"/>
                          <a:cs typeface="+mn-cs"/>
                        </a:rPr>
                        <a:t> </a:t>
                      </a:r>
                      <a:r>
                        <a:rPr kumimoji="1" lang="en-US" altLang="ko-KR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:</a:t>
                      </a: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表面未加工未处理直接镀锌</a:t>
                      </a:r>
                      <a:r>
                        <a:rPr kumimoji="1" lang="en-US" altLang="zh-C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,</a:t>
                      </a: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表面状态不良</a:t>
                      </a:r>
                      <a:endParaRPr kumimoji="1" lang="en-US" altLang="ko-K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71972" marR="35986" marT="0" marB="36370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>
                      <a:lvl1pPr marL="88900" indent="-889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zh-CN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34" charset="-127"/>
                        <a:ea typeface="현대하모니 M" panose="02020603020101020101" pitchFamily="18" charset="-127"/>
                        <a:cs typeface="+mn-cs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lang="en-US" altLang="zh-CN" sz="1400" kern="1200" dirty="0">
                        <a:solidFill>
                          <a:schemeClr val="tx1"/>
                        </a:solidFill>
                        <a:latin typeface="맑은 고딕" panose="020B0503020000020004" pitchFamily="34" charset="-127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加工后再进行后处理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143969" marR="35986" marT="36370" marB="36370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59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部门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改善主管组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责任人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改善日期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结果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092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07950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07950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  <a:cs typeface="+mn-cs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28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현대하모니 B" panose="02020603020101020101" pitchFamily="18" charset="-127"/>
                        <a:ea typeface="현대하모니 B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169" name="AutoShape 15">
            <a:extLst>
              <a:ext uri="{FF2B5EF4-FFF2-40B4-BE49-F238E27FC236}">
                <a16:creationId xmlns:a16="http://schemas.microsoft.com/office/drawing/2014/main" id="{C7B751F3-BD35-8945-94C9-F331B9727F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186" y="1953344"/>
            <a:ext cx="864096" cy="288032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lIns="91321" tIns="45660" rIns="91321" bIns="45660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问题现象</a:t>
            </a:r>
            <a:r>
              <a:rPr kumimoji="0" lang="en-US" altLang="zh-CN" sz="1400" dirty="0">
                <a:solidFill>
                  <a:srgbClr val="000000"/>
                </a:solidFill>
                <a:latin typeface="+mj-ea"/>
                <a:ea typeface="+mj-ea"/>
              </a:rPr>
              <a:t>	</a:t>
            </a:r>
            <a:endParaRPr kumimoji="0" lang="ko-KR" altLang="en-US" sz="140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6170" name="AutoShape 15">
            <a:extLst>
              <a:ext uri="{FF2B5EF4-FFF2-40B4-BE49-F238E27FC236}">
                <a16:creationId xmlns:a16="http://schemas.microsoft.com/office/drawing/2014/main" id="{8563DB94-E5ED-B246-3FC3-0D1908224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7667" y="1953344"/>
            <a:ext cx="993030" cy="307975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lIns="91321" tIns="45660" rIns="91321" bIns="45660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解决方案</a:t>
            </a:r>
            <a:endParaRPr kumimoji="0" lang="ko-KR" altLang="en-US" sz="140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9BD1B0CA-E1D1-A924-0CF7-86C445C246FB}"/>
              </a:ext>
            </a:extLst>
          </p:cNvPr>
          <p:cNvSpPr/>
          <p:nvPr/>
        </p:nvSpPr>
        <p:spPr>
          <a:xfrm>
            <a:off x="8704263" y="309563"/>
            <a:ext cx="1008062" cy="363537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r>
              <a:rPr lang="ko-KR" altLang="en-US" sz="1000" dirty="0">
                <a:solidFill>
                  <a:srgbClr val="FF0000"/>
                </a:solidFill>
                <a:latin typeface="+mj-ea"/>
                <a:ea typeface="+mj-ea"/>
              </a:rPr>
              <a:t>대  외  비</a:t>
            </a:r>
            <a:endParaRPr lang="en-US" altLang="ko-KR" sz="1000" dirty="0">
              <a:solidFill>
                <a:srgbClr val="FF0000"/>
              </a:solidFill>
              <a:latin typeface="+mj-ea"/>
              <a:ea typeface="+mj-ea"/>
            </a:endParaRPr>
          </a:p>
          <a:p>
            <a:pPr algn="ctr" eaLnBrk="1" latinLnBrk="1" hangingPunct="1">
              <a:defRPr/>
            </a:pPr>
            <a:r>
              <a:rPr lang="en-US" altLang="ko-KR" sz="1000" dirty="0">
                <a:solidFill>
                  <a:srgbClr val="FF0000"/>
                </a:solidFill>
                <a:latin typeface="+mj-ea"/>
                <a:ea typeface="+mj-ea"/>
              </a:rPr>
              <a:t>(RESTRICTED)</a:t>
            </a:r>
            <a:endParaRPr lang="ko-KR" altLang="en-US" sz="1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9546FC0A-3785-DD05-AD61-5035F6EFCB1C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zh-CN" altLang="en-US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latin typeface="+mj-ea"/>
                <a:ea typeface="+mj-ea"/>
              </a:rPr>
              <a:t>加工</a:t>
            </a:r>
            <a:r>
              <a:rPr lang="zh-CN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latin typeface="+mj-ea"/>
                <a:ea typeface="+mj-ea"/>
              </a:rPr>
              <a:t>问题点汇总</a:t>
            </a:r>
            <a:endParaRPr dirty="0">
              <a:latin typeface="+mj-ea"/>
              <a:ea typeface="+mj-ea"/>
            </a:endParaRPr>
          </a:p>
        </p:txBody>
      </p:sp>
      <p:pic>
        <p:nvPicPr>
          <p:cNvPr id="3" name="图片 2" descr="手里拿着香烟&#10;&#10;AI 生成的内容可能不正确。">
            <a:extLst>
              <a:ext uri="{FF2B5EF4-FFF2-40B4-BE49-F238E27FC236}">
                <a16:creationId xmlns:a16="http://schemas.microsoft.com/office/drawing/2014/main" id="{549F7F13-D594-8634-24AD-E318AA211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910" y="3826452"/>
            <a:ext cx="1872208" cy="2497392"/>
          </a:xfrm>
          <a:prstGeom prst="rect">
            <a:avLst/>
          </a:prstGeom>
        </p:spPr>
      </p:pic>
      <p:pic>
        <p:nvPicPr>
          <p:cNvPr id="7" name="图片 6" descr="桌子上放了不同类型的料理&#10;&#10;AI 生成的内容可能不正确。">
            <a:extLst>
              <a:ext uri="{FF2B5EF4-FFF2-40B4-BE49-F238E27FC236}">
                <a16:creationId xmlns:a16="http://schemas.microsoft.com/office/drawing/2014/main" id="{2045EDE8-EA06-AB41-624B-BC0CEE0D24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32" b="47222"/>
          <a:stretch/>
        </p:blipFill>
        <p:spPr>
          <a:xfrm>
            <a:off x="7040694" y="3465512"/>
            <a:ext cx="1295888" cy="1859351"/>
          </a:xfrm>
          <a:prstGeom prst="rect">
            <a:avLst/>
          </a:prstGeom>
        </p:spPr>
      </p:pic>
      <p:graphicFrame>
        <p:nvGraphicFramePr>
          <p:cNvPr id="2" name="Group 65">
            <a:extLst>
              <a:ext uri="{FF2B5EF4-FFF2-40B4-BE49-F238E27FC236}">
                <a16:creationId xmlns:a16="http://schemas.microsoft.com/office/drawing/2014/main" id="{BEBCE02A-8B0C-035D-8042-1F69103D99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262732"/>
              </p:ext>
            </p:extLst>
          </p:nvPr>
        </p:nvGraphicFramePr>
        <p:xfrm>
          <a:off x="273050" y="1208088"/>
          <a:ext cx="9469438" cy="312737"/>
        </p:xfrm>
        <a:graphic>
          <a:graphicData uri="http://schemas.openxmlformats.org/drawingml/2006/table">
            <a:tbl>
              <a:tblPr/>
              <a:tblGrid>
                <a:gridCol w="717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5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9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91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127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点检日期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1/8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工程名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点检者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问题类型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加工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设计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组装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其他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评价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ctangle 17">
            <a:extLst>
              <a:ext uri="{FF2B5EF4-FFF2-40B4-BE49-F238E27FC236}">
                <a16:creationId xmlns:a16="http://schemas.microsoft.com/office/drawing/2014/main" id="{7191256F-64C7-2FB7-DEDB-9EA534E5B3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63" y="725488"/>
            <a:ext cx="7391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495" tIns="44748" rIns="89495" bIns="44748" anchor="ctr"/>
          <a:lstStyle>
            <a:lvl1pPr defTabSz="893763"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defTabSz="893763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defTabSz="893763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defTabSz="893763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defTabSz="893763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ko-KR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  ● </a:t>
            </a:r>
            <a:r>
              <a:rPr kumimoji="0" lang="zh-CN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问题点</a:t>
            </a:r>
            <a:r>
              <a:rPr kumimoji="0" lang="ko-KR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 </a:t>
            </a:r>
            <a:r>
              <a:rPr kumimoji="0" lang="en-US" altLang="ko-KR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12:</a:t>
            </a:r>
            <a:r>
              <a:rPr kumimoji="0" lang="zh-CN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表面不良</a:t>
            </a:r>
            <a:endParaRPr kumimoji="0" lang="ko-KR" altLang="en-US" sz="1800" dirty="0">
              <a:solidFill>
                <a:srgbClr val="0000FF"/>
              </a:solidFill>
              <a:latin typeface="현대하모니 B" panose="02020603020101020101" pitchFamily="18" charset="-127"/>
              <a:ea typeface="현대하모니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54269736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B0B33-2856-BF18-D6B1-84297D5DF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19">
            <a:extLst>
              <a:ext uri="{FF2B5EF4-FFF2-40B4-BE49-F238E27FC236}">
                <a16:creationId xmlns:a16="http://schemas.microsoft.com/office/drawing/2014/main" id="{B1332784-4535-2D43-9411-626FCF1CDD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315664"/>
              </p:ext>
            </p:extLst>
          </p:nvPr>
        </p:nvGraphicFramePr>
        <p:xfrm>
          <a:off x="199679" y="1593304"/>
          <a:ext cx="9495977" cy="5114980"/>
        </p:xfrm>
        <a:graphic>
          <a:graphicData uri="http://schemas.openxmlformats.org/drawingml/2006/table">
            <a:tbl>
              <a:tblPr/>
              <a:tblGrid>
                <a:gridCol w="46164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5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22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7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3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54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176464">
                <a:tc rowSpan="3">
                  <a:txBody>
                    <a:bodyPr/>
                    <a:lstStyle>
                      <a:lvl1pPr marL="88900" indent="-889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zh-CN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对   象</a:t>
                      </a:r>
                      <a:r>
                        <a:rPr kumimoji="1" lang="ko-KR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현대하모니 M" panose="02020603020101020101" pitchFamily="18" charset="-127"/>
                          <a:cs typeface="+mn-cs"/>
                        </a:rPr>
                        <a:t> </a:t>
                      </a:r>
                      <a:r>
                        <a:rPr kumimoji="1" lang="en-US" altLang="ko-KR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:</a:t>
                      </a:r>
                      <a:endParaRPr kumimoji="1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冷拔后表面状态不良，未经加工直接后处理</a:t>
                      </a:r>
                      <a:endParaRPr kumimoji="1" lang="en-US" altLang="ko-K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71972" marR="35986" marT="0" marB="36370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>
                      <a:lvl1pPr marL="88900" indent="-889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zh-CN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34" charset="-127"/>
                        <a:ea typeface="현대하모니 M" panose="02020603020101020101" pitchFamily="18" charset="-127"/>
                        <a:cs typeface="+mn-cs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     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latin typeface="맑은 고딕" panose="020B0503020000020004" pitchFamily="34" charset="-127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冷拔后表面状态不达标时需经过加工后后处理，表面外观不良的需要全部退回修改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latin typeface="맑은 고딕" panose="020B0503020000020004" pitchFamily="34" charset="-127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143969" marR="35986" marT="36370" marB="36370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59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部门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改善主管组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责任人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改善日期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结果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092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07950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07950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  <a:cs typeface="+mn-cs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28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현대하모니 B" panose="02020603020101020101" pitchFamily="18" charset="-127"/>
                        <a:ea typeface="현대하모니 B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169" name="AutoShape 15">
            <a:extLst>
              <a:ext uri="{FF2B5EF4-FFF2-40B4-BE49-F238E27FC236}">
                <a16:creationId xmlns:a16="http://schemas.microsoft.com/office/drawing/2014/main" id="{B02152FB-619F-AD2A-BC4C-E9BA702594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584" y="1634970"/>
            <a:ext cx="864096" cy="288032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lIns="91321" tIns="45660" rIns="91321" bIns="45660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问题现象</a:t>
            </a:r>
            <a:r>
              <a:rPr kumimoji="0" lang="en-US" altLang="zh-CN" sz="1400" dirty="0">
                <a:solidFill>
                  <a:srgbClr val="000000"/>
                </a:solidFill>
                <a:latin typeface="+mj-ea"/>
                <a:ea typeface="+mj-ea"/>
              </a:rPr>
              <a:t>	</a:t>
            </a:r>
            <a:endParaRPr kumimoji="0" lang="ko-KR" altLang="en-US" sz="140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6170" name="AutoShape 15">
            <a:extLst>
              <a:ext uri="{FF2B5EF4-FFF2-40B4-BE49-F238E27FC236}">
                <a16:creationId xmlns:a16="http://schemas.microsoft.com/office/drawing/2014/main" id="{C1061453-98D7-5556-E40E-38402A400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7667" y="1634970"/>
            <a:ext cx="993030" cy="307975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lIns="91321" tIns="45660" rIns="91321" bIns="45660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解决方案</a:t>
            </a:r>
            <a:endParaRPr kumimoji="0" lang="ko-KR" altLang="en-US" sz="140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5BBDBDC8-FD84-3EC9-A3ED-E8D64C8216ED}"/>
              </a:ext>
            </a:extLst>
          </p:cNvPr>
          <p:cNvSpPr/>
          <p:nvPr/>
        </p:nvSpPr>
        <p:spPr>
          <a:xfrm>
            <a:off x="8704263" y="309563"/>
            <a:ext cx="1008062" cy="363537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r>
              <a:rPr lang="ko-KR" altLang="en-US" sz="1000" dirty="0">
                <a:solidFill>
                  <a:srgbClr val="FF0000"/>
                </a:solidFill>
                <a:latin typeface="+mj-ea"/>
                <a:ea typeface="+mj-ea"/>
              </a:rPr>
              <a:t>대  외  비</a:t>
            </a:r>
            <a:endParaRPr lang="en-US" altLang="ko-KR" sz="1000" dirty="0">
              <a:solidFill>
                <a:srgbClr val="FF0000"/>
              </a:solidFill>
              <a:latin typeface="+mj-ea"/>
              <a:ea typeface="+mj-ea"/>
            </a:endParaRPr>
          </a:p>
          <a:p>
            <a:pPr algn="ctr" eaLnBrk="1" latinLnBrk="1" hangingPunct="1">
              <a:defRPr/>
            </a:pPr>
            <a:r>
              <a:rPr lang="en-US" altLang="ko-KR" sz="1000" dirty="0">
                <a:solidFill>
                  <a:srgbClr val="FF0000"/>
                </a:solidFill>
                <a:latin typeface="+mj-ea"/>
                <a:ea typeface="+mj-ea"/>
              </a:rPr>
              <a:t>(RESTRICTED)</a:t>
            </a:r>
            <a:endParaRPr lang="ko-KR" altLang="en-US" sz="1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E3A9CFC8-7F4F-FBDB-D373-045D3B178E28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zh-CN" altLang="en-US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latin typeface="+mj-ea"/>
                <a:ea typeface="+mj-ea"/>
              </a:rPr>
              <a:t>加工</a:t>
            </a:r>
            <a:r>
              <a:rPr lang="zh-CN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latin typeface="+mj-ea"/>
                <a:ea typeface="+mj-ea"/>
              </a:rPr>
              <a:t>问题点汇总</a:t>
            </a:r>
            <a:endParaRPr dirty="0">
              <a:latin typeface="+mj-ea"/>
              <a:ea typeface="+mj-ea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E64ADC7-F027-9FEC-8B11-243107D36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297490" y="3523985"/>
            <a:ext cx="4001612" cy="24076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97431D8-9C1F-9381-5088-878780256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892" y="4540146"/>
            <a:ext cx="1806618" cy="218757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D3698C4-417F-F532-2B39-2F24A2F47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051" y="2900772"/>
            <a:ext cx="807845" cy="110455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845ECBF-8416-4D0B-FB5D-C515E9D69A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6224" y="2727012"/>
            <a:ext cx="1864568" cy="2925753"/>
          </a:xfrm>
          <a:prstGeom prst="rect">
            <a:avLst/>
          </a:prstGeom>
        </p:spPr>
      </p:pic>
      <p:graphicFrame>
        <p:nvGraphicFramePr>
          <p:cNvPr id="2" name="Group 65">
            <a:extLst>
              <a:ext uri="{FF2B5EF4-FFF2-40B4-BE49-F238E27FC236}">
                <a16:creationId xmlns:a16="http://schemas.microsoft.com/office/drawing/2014/main" id="{816992BB-3CE5-9373-A2D3-BB7B8445A0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1238099"/>
              </p:ext>
            </p:extLst>
          </p:nvPr>
        </p:nvGraphicFramePr>
        <p:xfrm>
          <a:off x="273050" y="1208088"/>
          <a:ext cx="9469438" cy="312737"/>
        </p:xfrm>
        <a:graphic>
          <a:graphicData uri="http://schemas.openxmlformats.org/drawingml/2006/table">
            <a:tbl>
              <a:tblPr/>
              <a:tblGrid>
                <a:gridCol w="717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5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9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91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127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点检日期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1/8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工程名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点检者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问题类型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加工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设计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组装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其他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评价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Rectangle 17">
            <a:extLst>
              <a:ext uri="{FF2B5EF4-FFF2-40B4-BE49-F238E27FC236}">
                <a16:creationId xmlns:a16="http://schemas.microsoft.com/office/drawing/2014/main" id="{5A087F8B-4D2F-2696-526A-522AAD852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63" y="725488"/>
            <a:ext cx="7391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495" tIns="44748" rIns="89495" bIns="44748" anchor="ctr"/>
          <a:lstStyle>
            <a:lvl1pPr defTabSz="893763"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defTabSz="893763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defTabSz="893763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defTabSz="893763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defTabSz="893763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ko-KR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  ● </a:t>
            </a:r>
            <a:r>
              <a:rPr kumimoji="0" lang="zh-CN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问题点</a:t>
            </a:r>
            <a:r>
              <a:rPr kumimoji="0" lang="ko-KR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 </a:t>
            </a:r>
            <a:r>
              <a:rPr kumimoji="0" lang="en-US" altLang="ko-KR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13:</a:t>
            </a:r>
            <a:r>
              <a:rPr kumimoji="0" lang="zh-CN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焊接时使用工装，整体焊接后再加工</a:t>
            </a:r>
            <a:endParaRPr kumimoji="0" lang="ko-KR" altLang="en-US" sz="1800" dirty="0">
              <a:solidFill>
                <a:srgbClr val="0000FF"/>
              </a:solidFill>
              <a:latin typeface="현대하모니 B" panose="02020603020101020101" pitchFamily="18" charset="-127"/>
              <a:ea typeface="현대하모니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50810661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A0B7B-D43C-B057-664D-CFD32FF91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19">
            <a:extLst>
              <a:ext uri="{FF2B5EF4-FFF2-40B4-BE49-F238E27FC236}">
                <a16:creationId xmlns:a16="http://schemas.microsoft.com/office/drawing/2014/main" id="{E5710D3F-A762-CF59-25DE-DA7832C736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670315"/>
              </p:ext>
            </p:extLst>
          </p:nvPr>
        </p:nvGraphicFramePr>
        <p:xfrm>
          <a:off x="199679" y="1881336"/>
          <a:ext cx="9495977" cy="4826948"/>
        </p:xfrm>
        <a:graphic>
          <a:graphicData uri="http://schemas.openxmlformats.org/drawingml/2006/table">
            <a:tbl>
              <a:tblPr/>
              <a:tblGrid>
                <a:gridCol w="46164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5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22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7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3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54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88432">
                <a:tc rowSpan="3">
                  <a:txBody>
                    <a:bodyPr/>
                    <a:lstStyle>
                      <a:lvl1pPr marL="88900" indent="-889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zh-CN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zh-CN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zh-CN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对   象</a:t>
                      </a:r>
                      <a:r>
                        <a:rPr kumimoji="1" lang="ko-KR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현대하모니 M" panose="02020603020101020101" pitchFamily="18" charset="-127"/>
                          <a:cs typeface="+mn-cs"/>
                        </a:rPr>
                        <a:t> </a:t>
                      </a:r>
                      <a:r>
                        <a:rPr kumimoji="1" lang="en-US" altLang="ko-KR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:</a:t>
                      </a:r>
                      <a:br>
                        <a:rPr kumimoji="1" lang="en-US" altLang="ko-KR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</a:br>
                      <a:r>
                        <a:rPr kumimoji="1" lang="en-US" altLang="ko-KR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ROLLER </a:t>
                      </a: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外圆默认抛光（抛光</a:t>
                      </a:r>
                      <a:r>
                        <a:rPr kumimoji="1" lang="en-US" altLang="zh-C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-</a:t>
                      </a: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后处理</a:t>
                      </a:r>
                      <a:r>
                        <a:rPr kumimoji="1" lang="en-US" altLang="zh-C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-</a:t>
                      </a: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抛光）</a:t>
                      </a:r>
                      <a:br>
                        <a:rPr kumimoji="1" lang="en-US" altLang="zh-C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</a:br>
                      <a:br>
                        <a:rPr kumimoji="1" lang="en-US" altLang="zh-C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</a:br>
                      <a:endParaRPr kumimoji="1" lang="en-US" altLang="ko-K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71972" marR="35986" marT="0" marB="36370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>
                      <a:lvl1pPr marL="88900" indent="-889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zh-CN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34" charset="-127"/>
                        <a:ea typeface="현대하모니 M" panose="02020603020101020101" pitchFamily="18" charset="-127"/>
                        <a:cs typeface="+mn-cs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lang="en-US" altLang="zh-CN" sz="1400" kern="1200" dirty="0">
                        <a:solidFill>
                          <a:schemeClr val="tx1"/>
                        </a:solidFill>
                        <a:latin typeface="맑은 고딕" panose="020B0503020000020004" pitchFamily="34" charset="-127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en-US" altLang="ko-KR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ROLLER</a:t>
                      </a: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需镀硬铬，以及外圆抛光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latin typeface="맑은 고딕" panose="020B0503020000020004" pitchFamily="34" charset="-127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143969" marR="35986" marT="36370" marB="36370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59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部门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改善主管组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责任人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改善日期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结果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092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07950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07950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  <a:cs typeface="+mn-cs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28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현대하모니 B" panose="02020603020101020101" pitchFamily="18" charset="-127"/>
                        <a:ea typeface="현대하모니 B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169" name="AutoShape 15">
            <a:extLst>
              <a:ext uri="{FF2B5EF4-FFF2-40B4-BE49-F238E27FC236}">
                <a16:creationId xmlns:a16="http://schemas.microsoft.com/office/drawing/2014/main" id="{B4E2BD1E-C4FB-F435-B5C8-99C13B0D7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" y="2531075"/>
            <a:ext cx="864096" cy="288032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lIns="91321" tIns="45660" rIns="91321" bIns="45660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问题现象</a:t>
            </a:r>
            <a:r>
              <a:rPr kumimoji="0" lang="en-US" altLang="zh-CN" sz="1400" dirty="0">
                <a:solidFill>
                  <a:srgbClr val="000000"/>
                </a:solidFill>
                <a:latin typeface="+mj-ea"/>
                <a:ea typeface="+mj-ea"/>
              </a:rPr>
              <a:t>	</a:t>
            </a:r>
            <a:endParaRPr kumimoji="0" lang="ko-KR" altLang="en-US" sz="140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6170" name="AutoShape 15">
            <a:extLst>
              <a:ext uri="{FF2B5EF4-FFF2-40B4-BE49-F238E27FC236}">
                <a16:creationId xmlns:a16="http://schemas.microsoft.com/office/drawing/2014/main" id="{E00B54D9-FCD7-CA7A-7E63-8B30EA65C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3248" y="2531075"/>
            <a:ext cx="993030" cy="307975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lIns="91321" tIns="45660" rIns="91321" bIns="45660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解决方案</a:t>
            </a:r>
            <a:endParaRPr kumimoji="0" lang="ko-KR" altLang="en-US" sz="140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6CC0E45C-E3B5-4FE2-71DF-20384DDF896F}"/>
              </a:ext>
            </a:extLst>
          </p:cNvPr>
          <p:cNvSpPr/>
          <p:nvPr/>
        </p:nvSpPr>
        <p:spPr>
          <a:xfrm>
            <a:off x="8704263" y="309563"/>
            <a:ext cx="1008062" cy="363537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r>
              <a:rPr lang="ko-KR" altLang="en-US" sz="1000" dirty="0">
                <a:solidFill>
                  <a:srgbClr val="FF0000"/>
                </a:solidFill>
                <a:latin typeface="+mj-ea"/>
                <a:ea typeface="+mj-ea"/>
              </a:rPr>
              <a:t>대  외  비</a:t>
            </a:r>
            <a:endParaRPr lang="en-US" altLang="ko-KR" sz="1000" dirty="0">
              <a:solidFill>
                <a:srgbClr val="FF0000"/>
              </a:solidFill>
              <a:latin typeface="+mj-ea"/>
              <a:ea typeface="+mj-ea"/>
            </a:endParaRPr>
          </a:p>
          <a:p>
            <a:pPr algn="ctr" eaLnBrk="1" latinLnBrk="1" hangingPunct="1">
              <a:defRPr/>
            </a:pPr>
            <a:r>
              <a:rPr lang="en-US" altLang="ko-KR" sz="1000" dirty="0">
                <a:solidFill>
                  <a:srgbClr val="FF0000"/>
                </a:solidFill>
                <a:latin typeface="+mj-ea"/>
                <a:ea typeface="+mj-ea"/>
              </a:rPr>
              <a:t>(RESTRICTED)</a:t>
            </a:r>
            <a:endParaRPr lang="ko-KR" altLang="en-US" sz="1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FA314BD3-F6D7-171B-F0C8-10749BAC751B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zh-CN" altLang="en-US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latin typeface="+mj-ea"/>
                <a:ea typeface="+mj-ea"/>
              </a:rPr>
              <a:t>加工</a:t>
            </a:r>
            <a:r>
              <a:rPr lang="zh-CN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latin typeface="+mj-ea"/>
                <a:ea typeface="+mj-ea"/>
              </a:rPr>
              <a:t>问题点汇总</a:t>
            </a:r>
            <a:endParaRPr dirty="0">
              <a:latin typeface="+mj-ea"/>
              <a:ea typeface="+mj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8E8E78E-C980-CC7A-073D-166E134A8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767" y="3855257"/>
            <a:ext cx="2349615" cy="251130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墨迹 11">
                <a:extLst>
                  <a:ext uri="{FF2B5EF4-FFF2-40B4-BE49-F238E27FC236}">
                    <a16:creationId xmlns:a16="http://schemas.microsoft.com/office/drawing/2014/main" id="{3199A8DC-5A1B-D260-29AE-876C41E2B439}"/>
                  </a:ext>
                </a:extLst>
              </p14:cNvPr>
              <p14:cNvContentPartPr/>
              <p14:nvPr/>
            </p14:nvContentPartPr>
            <p14:xfrm>
              <a:off x="1154767" y="3187142"/>
              <a:ext cx="360" cy="360"/>
            </p14:xfrm>
          </p:contentPart>
        </mc:Choice>
        <mc:Fallback xmlns="">
          <p:pic>
            <p:nvPicPr>
              <p:cNvPr id="12" name="墨迹 11">
                <a:extLst>
                  <a:ext uri="{FF2B5EF4-FFF2-40B4-BE49-F238E27FC236}">
                    <a16:creationId xmlns:a16="http://schemas.microsoft.com/office/drawing/2014/main" id="{3199A8DC-5A1B-D260-29AE-876C41E2B43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48647" y="3181022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5" name="墨迹 14">
                <a:extLst>
                  <a:ext uri="{FF2B5EF4-FFF2-40B4-BE49-F238E27FC236}">
                    <a16:creationId xmlns:a16="http://schemas.microsoft.com/office/drawing/2014/main" id="{74230EB7-D7EE-083F-AD76-932F8D9ACA9C}"/>
                  </a:ext>
                </a:extLst>
              </p14:cNvPr>
              <p14:cNvContentPartPr/>
              <p14:nvPr/>
            </p14:nvContentPartPr>
            <p14:xfrm>
              <a:off x="1162942" y="3864920"/>
              <a:ext cx="2341440" cy="2503440"/>
            </p14:xfrm>
          </p:contentPart>
        </mc:Choice>
        <mc:Fallback>
          <p:pic>
            <p:nvPicPr>
              <p:cNvPr id="15" name="墨迹 14">
                <a:extLst>
                  <a:ext uri="{FF2B5EF4-FFF2-40B4-BE49-F238E27FC236}">
                    <a16:creationId xmlns:a16="http://schemas.microsoft.com/office/drawing/2014/main" id="{74230EB7-D7EE-083F-AD76-932F8D9ACA9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56822" y="3858800"/>
                <a:ext cx="2353680" cy="251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0" name="墨迹 19">
                <a:extLst>
                  <a:ext uri="{FF2B5EF4-FFF2-40B4-BE49-F238E27FC236}">
                    <a16:creationId xmlns:a16="http://schemas.microsoft.com/office/drawing/2014/main" id="{FCC578E7-E6F1-A153-E2D3-C13DEF1C1BCD}"/>
                  </a:ext>
                </a:extLst>
              </p14:cNvPr>
              <p14:cNvContentPartPr/>
              <p14:nvPr/>
            </p14:nvContentPartPr>
            <p14:xfrm rot="5203506">
              <a:off x="1162942" y="3859192"/>
              <a:ext cx="2341440" cy="2503440"/>
            </p14:xfrm>
          </p:contentPart>
        </mc:Choice>
        <mc:Fallback>
          <p:pic>
            <p:nvPicPr>
              <p:cNvPr id="20" name="墨迹 19">
                <a:extLst>
                  <a:ext uri="{FF2B5EF4-FFF2-40B4-BE49-F238E27FC236}">
                    <a16:creationId xmlns:a16="http://schemas.microsoft.com/office/drawing/2014/main" id="{FCC578E7-E6F1-A153-E2D3-C13DEF1C1BC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5203506">
                <a:off x="1156822" y="3853072"/>
                <a:ext cx="2353680" cy="251568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2" name="Group 65">
            <a:extLst>
              <a:ext uri="{FF2B5EF4-FFF2-40B4-BE49-F238E27FC236}">
                <a16:creationId xmlns:a16="http://schemas.microsoft.com/office/drawing/2014/main" id="{A5416CBE-0A62-6D5B-6D20-B1AAFB44E282}"/>
              </a:ext>
            </a:extLst>
          </p:cNvPr>
          <p:cNvGraphicFramePr>
            <a:graphicFrameLocks noGrp="1"/>
          </p:cNvGraphicFramePr>
          <p:nvPr/>
        </p:nvGraphicFramePr>
        <p:xfrm>
          <a:off x="273050" y="1208088"/>
          <a:ext cx="9469438" cy="312737"/>
        </p:xfrm>
        <a:graphic>
          <a:graphicData uri="http://schemas.openxmlformats.org/drawingml/2006/table">
            <a:tbl>
              <a:tblPr/>
              <a:tblGrid>
                <a:gridCol w="717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5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9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91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127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点检日期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1/8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工程名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HMMI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点检者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박용신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问题类型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加工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设计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组装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其他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评价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ctangle 17">
            <a:extLst>
              <a:ext uri="{FF2B5EF4-FFF2-40B4-BE49-F238E27FC236}">
                <a16:creationId xmlns:a16="http://schemas.microsoft.com/office/drawing/2014/main" id="{31A2082F-2F36-7828-E574-F1B073422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63" y="725488"/>
            <a:ext cx="7391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495" tIns="44748" rIns="89495" bIns="44748" anchor="ctr"/>
          <a:lstStyle>
            <a:lvl1pPr defTabSz="893763"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defTabSz="893763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defTabSz="893763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defTabSz="893763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defTabSz="893763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ko-KR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  ● </a:t>
            </a:r>
            <a:r>
              <a:rPr kumimoji="0" lang="zh-CN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问题点</a:t>
            </a:r>
            <a:r>
              <a:rPr kumimoji="0" lang="ko-KR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 </a:t>
            </a:r>
            <a:r>
              <a:rPr kumimoji="0" lang="en-US" altLang="ko-KR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14:</a:t>
            </a:r>
            <a:r>
              <a:rPr kumimoji="0" lang="zh-CN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未抛光</a:t>
            </a:r>
            <a:endParaRPr kumimoji="0" lang="ko-KR" altLang="en-US" sz="1800" dirty="0">
              <a:solidFill>
                <a:srgbClr val="0000FF"/>
              </a:solidFill>
              <a:latin typeface="현대하모니 B" panose="02020603020101020101" pitchFamily="18" charset="-127"/>
              <a:ea typeface="현대하모니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94397781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55E53-FD8B-F994-0A87-4C25DF471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19">
            <a:extLst>
              <a:ext uri="{FF2B5EF4-FFF2-40B4-BE49-F238E27FC236}">
                <a16:creationId xmlns:a16="http://schemas.microsoft.com/office/drawing/2014/main" id="{2BC2AEA7-87CE-42C9-E195-23C897FFAF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63419"/>
              </p:ext>
            </p:extLst>
          </p:nvPr>
        </p:nvGraphicFramePr>
        <p:xfrm>
          <a:off x="199679" y="1593304"/>
          <a:ext cx="9495977" cy="5114980"/>
        </p:xfrm>
        <a:graphic>
          <a:graphicData uri="http://schemas.openxmlformats.org/drawingml/2006/table">
            <a:tbl>
              <a:tblPr/>
              <a:tblGrid>
                <a:gridCol w="46164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5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22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7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3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54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176464">
                <a:tc rowSpan="3">
                  <a:txBody>
                    <a:bodyPr/>
                    <a:lstStyle>
                      <a:lvl1pPr marL="88900" indent="-889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zh-CN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zh-CN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对   象</a:t>
                      </a:r>
                      <a:r>
                        <a:rPr kumimoji="1" lang="ko-KR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현대하모니 M" panose="02020603020101020101" pitchFamily="18" charset="-127"/>
                          <a:cs typeface="+mn-cs"/>
                        </a:rPr>
                        <a:t> </a:t>
                      </a:r>
                      <a:r>
                        <a:rPr kumimoji="1" lang="en-US" altLang="ko-KR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:</a:t>
                      </a:r>
                      <a:br>
                        <a:rPr kumimoji="1" lang="en-US" altLang="ko-KR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</a:br>
                      <a:r>
                        <a:rPr kumimoji="1" lang="en-US" altLang="ko-KR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45C</a:t>
                      </a: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轴无特殊要求需使用无后处理的轴加工后镀金</a:t>
                      </a:r>
                      <a:br>
                        <a:rPr kumimoji="1" lang="en-US" altLang="zh-C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</a:br>
                      <a:br>
                        <a:rPr kumimoji="1" lang="en-US" altLang="zh-C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</a:br>
                      <a:endParaRPr kumimoji="1" lang="en-US" altLang="ko-K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71972" marR="35986" marT="0" marB="36370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>
                      <a:lvl1pPr marL="88900" indent="-889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zh-CN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34" charset="-127"/>
                        <a:ea typeface="현대하모니 M" panose="02020603020101020101" pitchFamily="18" charset="-127"/>
                        <a:cs typeface="+mn-cs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lang="en-US" altLang="zh-CN" sz="1400" kern="1200" dirty="0">
                        <a:solidFill>
                          <a:schemeClr val="tx1"/>
                        </a:solidFill>
                        <a:latin typeface="맑은 고딕" panose="020B0503020000020004" pitchFamily="34" charset="-127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lang="en-US" altLang="zh-CN" sz="1400" kern="1200" dirty="0">
                        <a:solidFill>
                          <a:schemeClr val="tx1"/>
                        </a:solidFill>
                        <a:latin typeface="맑은 고딕" panose="020B0503020000020004" pitchFamily="34" charset="-127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lang="en-US" altLang="zh-CN" sz="1400" kern="1200" dirty="0">
                        <a:solidFill>
                          <a:schemeClr val="tx1"/>
                        </a:solidFill>
                        <a:latin typeface="맑은 고딕" panose="020B0503020000020004" pitchFamily="34" charset="-127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143969" marR="35986" marT="36370" marB="36370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59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部门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改善主管组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责任人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改善日期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结果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092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07950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07950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  <a:cs typeface="+mn-cs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28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현대하모니 B" panose="02020603020101020101" pitchFamily="18" charset="-127"/>
                        <a:ea typeface="현대하모니 B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169" name="AutoShape 15">
            <a:extLst>
              <a:ext uri="{FF2B5EF4-FFF2-40B4-BE49-F238E27FC236}">
                <a16:creationId xmlns:a16="http://schemas.microsoft.com/office/drawing/2014/main" id="{A7EBB369-809E-A9AA-B011-CB236B4BD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50" y="1648170"/>
            <a:ext cx="864096" cy="288032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lIns="91321" tIns="45660" rIns="91321" bIns="45660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问题现象</a:t>
            </a:r>
            <a:r>
              <a:rPr kumimoji="0" lang="en-US" altLang="zh-CN" sz="1400" dirty="0">
                <a:solidFill>
                  <a:srgbClr val="000000"/>
                </a:solidFill>
                <a:latin typeface="+mj-ea"/>
                <a:ea typeface="+mj-ea"/>
              </a:rPr>
              <a:t>	</a:t>
            </a:r>
            <a:endParaRPr kumimoji="0" lang="ko-KR" altLang="en-US" sz="140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6170" name="AutoShape 15">
            <a:extLst>
              <a:ext uri="{FF2B5EF4-FFF2-40B4-BE49-F238E27FC236}">
                <a16:creationId xmlns:a16="http://schemas.microsoft.com/office/drawing/2014/main" id="{31F3E4B6-9628-4C25-D22C-EBE18D994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8691" y="1672215"/>
            <a:ext cx="993030" cy="307975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lIns="91321" tIns="45660" rIns="91321" bIns="45660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解决方案</a:t>
            </a:r>
            <a:endParaRPr kumimoji="0" lang="ko-KR" altLang="en-US" sz="140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6DE03083-0609-143E-4DA5-6CEECC27A0C8}"/>
              </a:ext>
            </a:extLst>
          </p:cNvPr>
          <p:cNvSpPr/>
          <p:nvPr/>
        </p:nvSpPr>
        <p:spPr>
          <a:xfrm>
            <a:off x="8704263" y="309563"/>
            <a:ext cx="1008062" cy="363537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r>
              <a:rPr lang="ko-KR" altLang="en-US" sz="1000" dirty="0">
                <a:solidFill>
                  <a:srgbClr val="FF0000"/>
                </a:solidFill>
                <a:latin typeface="+mj-ea"/>
                <a:ea typeface="+mj-ea"/>
              </a:rPr>
              <a:t>대  외  비</a:t>
            </a:r>
            <a:endParaRPr lang="en-US" altLang="ko-KR" sz="1000" dirty="0">
              <a:solidFill>
                <a:srgbClr val="FF0000"/>
              </a:solidFill>
              <a:latin typeface="+mj-ea"/>
              <a:ea typeface="+mj-ea"/>
            </a:endParaRPr>
          </a:p>
          <a:p>
            <a:pPr algn="ctr" eaLnBrk="1" latinLnBrk="1" hangingPunct="1">
              <a:defRPr/>
            </a:pPr>
            <a:r>
              <a:rPr lang="en-US" altLang="ko-KR" sz="1000" dirty="0">
                <a:solidFill>
                  <a:srgbClr val="FF0000"/>
                </a:solidFill>
                <a:latin typeface="+mj-ea"/>
                <a:ea typeface="+mj-ea"/>
              </a:rPr>
              <a:t>(RESTRICTED)</a:t>
            </a:r>
            <a:endParaRPr lang="ko-KR" altLang="en-US" sz="1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343D8F44-71CE-CFB8-314E-6330CBF717D2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zh-CN" altLang="en-US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latin typeface="+mj-ea"/>
                <a:ea typeface="+mj-ea"/>
              </a:rPr>
              <a:t>加工</a:t>
            </a:r>
            <a:r>
              <a:rPr lang="zh-CN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latin typeface="+mj-ea"/>
                <a:ea typeface="+mj-ea"/>
              </a:rPr>
              <a:t>问题点汇总</a:t>
            </a:r>
            <a:endParaRPr dirty="0">
              <a:latin typeface="+mj-ea"/>
              <a:ea typeface="+mj-ea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" name="墨迹 11">
                <a:extLst>
                  <a:ext uri="{FF2B5EF4-FFF2-40B4-BE49-F238E27FC236}">
                    <a16:creationId xmlns:a16="http://schemas.microsoft.com/office/drawing/2014/main" id="{D129D4AD-C559-8CDF-2464-284F7F1F7506}"/>
                  </a:ext>
                </a:extLst>
              </p14:cNvPr>
              <p14:cNvContentPartPr/>
              <p14:nvPr/>
            </p14:nvContentPartPr>
            <p14:xfrm>
              <a:off x="1154767" y="3187142"/>
              <a:ext cx="360" cy="360"/>
            </p14:xfrm>
          </p:contentPart>
        </mc:Choice>
        <mc:Fallback xmlns="">
          <p:pic>
            <p:nvPicPr>
              <p:cNvPr id="12" name="墨迹 11">
                <a:extLst>
                  <a:ext uri="{FF2B5EF4-FFF2-40B4-BE49-F238E27FC236}">
                    <a16:creationId xmlns:a16="http://schemas.microsoft.com/office/drawing/2014/main" id="{3199A8DC-5A1B-D260-29AE-876C41E2B43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48647" y="3181022"/>
                <a:ext cx="12600" cy="126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466F5A35-884C-70BE-25DF-5C4A621F7B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710" y="3340023"/>
            <a:ext cx="4057104" cy="2304256"/>
          </a:xfrm>
          <a:prstGeom prst="rect">
            <a:avLst/>
          </a:prstGeom>
        </p:spPr>
      </p:pic>
      <p:graphicFrame>
        <p:nvGraphicFramePr>
          <p:cNvPr id="3" name="Group 65">
            <a:extLst>
              <a:ext uri="{FF2B5EF4-FFF2-40B4-BE49-F238E27FC236}">
                <a16:creationId xmlns:a16="http://schemas.microsoft.com/office/drawing/2014/main" id="{E8BAF46B-E3B8-10E7-EB23-B2D37C092F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4617512"/>
              </p:ext>
            </p:extLst>
          </p:nvPr>
        </p:nvGraphicFramePr>
        <p:xfrm>
          <a:off x="273050" y="1208088"/>
          <a:ext cx="9469438" cy="312737"/>
        </p:xfrm>
        <a:graphic>
          <a:graphicData uri="http://schemas.openxmlformats.org/drawingml/2006/table">
            <a:tbl>
              <a:tblPr/>
              <a:tblGrid>
                <a:gridCol w="717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5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9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91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127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点检日期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1/8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工程名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点检者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问题类型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加工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设计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组装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其他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评价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ctangle 17">
            <a:extLst>
              <a:ext uri="{FF2B5EF4-FFF2-40B4-BE49-F238E27FC236}">
                <a16:creationId xmlns:a16="http://schemas.microsoft.com/office/drawing/2014/main" id="{1990C18B-F797-B506-C35E-0C0FCC540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63" y="725488"/>
            <a:ext cx="7391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495" tIns="44748" rIns="89495" bIns="44748" anchor="ctr"/>
          <a:lstStyle>
            <a:lvl1pPr defTabSz="893763"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defTabSz="893763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defTabSz="893763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defTabSz="893763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defTabSz="893763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ko-KR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  ● </a:t>
            </a:r>
            <a:r>
              <a:rPr kumimoji="0" lang="zh-CN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问题点</a:t>
            </a:r>
            <a:r>
              <a:rPr kumimoji="0" lang="ko-KR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 </a:t>
            </a:r>
            <a:r>
              <a:rPr kumimoji="0" lang="en-US" altLang="ko-KR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15:</a:t>
            </a:r>
            <a:r>
              <a:rPr kumimoji="0" lang="zh-CN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键槽未镀层</a:t>
            </a:r>
            <a:endParaRPr kumimoji="0" lang="ko-KR" altLang="en-US" sz="1800" dirty="0">
              <a:solidFill>
                <a:srgbClr val="0000FF"/>
              </a:solidFill>
              <a:latin typeface="현대하모니 B" panose="02020603020101020101" pitchFamily="18" charset="-127"/>
              <a:ea typeface="현대하모니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44989975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C9AA5-28D3-CA16-3C3F-0D8325CB0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19">
            <a:extLst>
              <a:ext uri="{FF2B5EF4-FFF2-40B4-BE49-F238E27FC236}">
                <a16:creationId xmlns:a16="http://schemas.microsoft.com/office/drawing/2014/main" id="{6F3AB60B-D8B2-FEA2-2E2F-752C094808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144180"/>
              </p:ext>
            </p:extLst>
          </p:nvPr>
        </p:nvGraphicFramePr>
        <p:xfrm>
          <a:off x="199679" y="1809328"/>
          <a:ext cx="9495977" cy="4898956"/>
        </p:xfrm>
        <a:graphic>
          <a:graphicData uri="http://schemas.openxmlformats.org/drawingml/2006/table">
            <a:tbl>
              <a:tblPr/>
              <a:tblGrid>
                <a:gridCol w="46164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5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22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7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3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54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60440">
                <a:tc rowSpan="3">
                  <a:txBody>
                    <a:bodyPr/>
                    <a:lstStyle>
                      <a:lvl1pPr marL="88900" indent="-889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zh-CN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zh-CN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对   象</a:t>
                      </a:r>
                      <a:r>
                        <a:rPr kumimoji="1" lang="ko-KR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현대하모니 M" panose="02020603020101020101" pitchFamily="18" charset="-127"/>
                          <a:cs typeface="+mn-cs"/>
                        </a:rPr>
                        <a:t> </a:t>
                      </a:r>
                      <a:r>
                        <a:rPr kumimoji="1" lang="en-US" altLang="ko-KR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:</a:t>
                      </a:r>
                      <a:br>
                        <a:rPr kumimoji="1" lang="en-US" altLang="ko-KR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</a:b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主从动部大板两侧导条需要抛光处理</a:t>
                      </a:r>
                      <a:br>
                        <a:rPr kumimoji="1" lang="en-US" altLang="zh-C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</a:br>
                      <a:br>
                        <a:rPr kumimoji="1" lang="en-US" altLang="zh-C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</a:br>
                      <a:endParaRPr kumimoji="1" lang="en-US" altLang="ko-K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71972" marR="35986" marT="0" marB="36370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>
                      <a:lvl1pPr marL="88900" indent="-889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zh-CN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34" charset="-127"/>
                        <a:ea typeface="현대하모니 M" panose="02020603020101020101" pitchFamily="18" charset="-127"/>
                        <a:cs typeface="+mn-cs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lang="en-US" altLang="zh-CN" sz="1400" kern="1200" dirty="0">
                        <a:solidFill>
                          <a:schemeClr val="tx1"/>
                        </a:solidFill>
                        <a:latin typeface="맑은 고딕" panose="020B0503020000020004" pitchFamily="34" charset="-127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lang="en-US" altLang="zh-CN" sz="1400" kern="1200" dirty="0">
                        <a:solidFill>
                          <a:schemeClr val="tx1"/>
                        </a:solidFill>
                        <a:latin typeface="맑은 고딕" panose="020B0503020000020004" pitchFamily="34" charset="-127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lang="en-US" altLang="zh-CN" sz="1400" kern="1200" dirty="0">
                        <a:solidFill>
                          <a:schemeClr val="tx1"/>
                        </a:solidFill>
                        <a:latin typeface="맑은 고딕" panose="020B0503020000020004" pitchFamily="34" charset="-127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143969" marR="35986" marT="36370" marB="36370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59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部门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改善主管组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责任人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改善日期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结果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092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07950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07950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  <a:cs typeface="+mn-cs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28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현대하모니 B" panose="02020603020101020101" pitchFamily="18" charset="-127"/>
                        <a:ea typeface="현대하모니 B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169" name="AutoShape 15">
            <a:extLst>
              <a:ext uri="{FF2B5EF4-FFF2-40B4-BE49-F238E27FC236}">
                <a16:creationId xmlns:a16="http://schemas.microsoft.com/office/drawing/2014/main" id="{6F09A292-D260-7002-9520-D789F7EB3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175" y="1914401"/>
            <a:ext cx="864096" cy="288032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lIns="91321" tIns="45660" rIns="91321" bIns="45660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问题现象</a:t>
            </a:r>
            <a:r>
              <a:rPr kumimoji="0" lang="en-US" altLang="zh-CN" sz="1400" dirty="0">
                <a:solidFill>
                  <a:srgbClr val="000000"/>
                </a:solidFill>
                <a:latin typeface="+mj-ea"/>
                <a:ea typeface="+mj-ea"/>
              </a:rPr>
              <a:t>	</a:t>
            </a:r>
            <a:endParaRPr kumimoji="0" lang="ko-KR" altLang="en-US" sz="140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6170" name="AutoShape 15">
            <a:extLst>
              <a:ext uri="{FF2B5EF4-FFF2-40B4-BE49-F238E27FC236}">
                <a16:creationId xmlns:a16="http://schemas.microsoft.com/office/drawing/2014/main" id="{EFDC7B1B-0FEC-4FEC-5216-2E8F66333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1007" y="1894458"/>
            <a:ext cx="993030" cy="307975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lIns="91321" tIns="45660" rIns="91321" bIns="45660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解决方案</a:t>
            </a:r>
            <a:endParaRPr kumimoji="0" lang="ko-KR" altLang="en-US" sz="140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0BEF6D85-7537-5322-7CFF-1DD0950FAC35}"/>
              </a:ext>
            </a:extLst>
          </p:cNvPr>
          <p:cNvSpPr/>
          <p:nvPr/>
        </p:nvSpPr>
        <p:spPr>
          <a:xfrm>
            <a:off x="8704263" y="309563"/>
            <a:ext cx="1008062" cy="363537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r>
              <a:rPr lang="ko-KR" altLang="en-US" sz="1000" dirty="0">
                <a:solidFill>
                  <a:srgbClr val="FF0000"/>
                </a:solidFill>
                <a:latin typeface="+mj-ea"/>
                <a:ea typeface="+mj-ea"/>
              </a:rPr>
              <a:t>대  외  비</a:t>
            </a:r>
            <a:endParaRPr lang="en-US" altLang="ko-KR" sz="1000" dirty="0">
              <a:solidFill>
                <a:srgbClr val="FF0000"/>
              </a:solidFill>
              <a:latin typeface="+mj-ea"/>
              <a:ea typeface="+mj-ea"/>
            </a:endParaRPr>
          </a:p>
          <a:p>
            <a:pPr algn="ctr" eaLnBrk="1" latinLnBrk="1" hangingPunct="1">
              <a:defRPr/>
            </a:pPr>
            <a:r>
              <a:rPr lang="en-US" altLang="ko-KR" sz="1000" dirty="0">
                <a:solidFill>
                  <a:srgbClr val="FF0000"/>
                </a:solidFill>
                <a:latin typeface="+mj-ea"/>
                <a:ea typeface="+mj-ea"/>
              </a:rPr>
              <a:t>(RESTRICTED)</a:t>
            </a:r>
            <a:endParaRPr lang="ko-KR" altLang="en-US" sz="1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26AE3BBA-D2A7-7DB3-71B4-50A29E1EF425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zh-CN" altLang="en-US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latin typeface="+mj-ea"/>
                <a:ea typeface="+mj-ea"/>
              </a:rPr>
              <a:t>加工</a:t>
            </a:r>
            <a:r>
              <a:rPr lang="zh-CN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latin typeface="+mj-ea"/>
                <a:ea typeface="+mj-ea"/>
              </a:rPr>
              <a:t>问题点汇总</a:t>
            </a:r>
            <a:endParaRPr dirty="0">
              <a:latin typeface="+mj-ea"/>
              <a:ea typeface="+mj-ea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" name="墨迹 11">
                <a:extLst>
                  <a:ext uri="{FF2B5EF4-FFF2-40B4-BE49-F238E27FC236}">
                    <a16:creationId xmlns:a16="http://schemas.microsoft.com/office/drawing/2014/main" id="{8B5081EE-34E6-DDF8-F010-43A8F661DEA5}"/>
                  </a:ext>
                </a:extLst>
              </p14:cNvPr>
              <p14:cNvContentPartPr/>
              <p14:nvPr/>
            </p14:nvContentPartPr>
            <p14:xfrm>
              <a:off x="1154767" y="3187142"/>
              <a:ext cx="360" cy="360"/>
            </p14:xfrm>
          </p:contentPart>
        </mc:Choice>
        <mc:Fallback xmlns="">
          <p:pic>
            <p:nvPicPr>
              <p:cNvPr id="12" name="墨迹 11">
                <a:extLst>
                  <a:ext uri="{FF2B5EF4-FFF2-40B4-BE49-F238E27FC236}">
                    <a16:creationId xmlns:a16="http://schemas.microsoft.com/office/drawing/2014/main" id="{3199A8DC-5A1B-D260-29AE-876C41E2B43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48647" y="3181022"/>
                <a:ext cx="12600" cy="126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725B47A1-7777-A8CD-FE8D-91CC7D801D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435414" y="3012083"/>
            <a:ext cx="2309335" cy="3204437"/>
          </a:xfrm>
          <a:prstGeom prst="rect">
            <a:avLst/>
          </a:prstGeom>
        </p:spPr>
      </p:pic>
      <p:pic>
        <p:nvPicPr>
          <p:cNvPr id="7" name="图片 6" descr="背景图案&#10;&#10;AI 生成的内容可能不正确。">
            <a:extLst>
              <a:ext uri="{FF2B5EF4-FFF2-40B4-BE49-F238E27FC236}">
                <a16:creationId xmlns:a16="http://schemas.microsoft.com/office/drawing/2014/main" id="{559624E2-7262-C163-C2EB-E8495A1F5B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051" y="3041578"/>
            <a:ext cx="1690530" cy="2254480"/>
          </a:xfrm>
          <a:prstGeom prst="rect">
            <a:avLst/>
          </a:prstGeom>
        </p:spPr>
      </p:pic>
      <p:pic>
        <p:nvPicPr>
          <p:cNvPr id="9" name="图片 8" descr="街道上有店铺的标志绿色背景白色的字&#10;&#10;AI 生成的内容可能不正确。">
            <a:extLst>
              <a:ext uri="{FF2B5EF4-FFF2-40B4-BE49-F238E27FC236}">
                <a16:creationId xmlns:a16="http://schemas.microsoft.com/office/drawing/2014/main" id="{79D44A2A-8684-FFE8-2395-AE52FD675C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503" y="3041578"/>
            <a:ext cx="1690530" cy="2254480"/>
          </a:xfrm>
          <a:prstGeom prst="rect">
            <a:avLst/>
          </a:prstGeom>
        </p:spPr>
      </p:pic>
      <p:graphicFrame>
        <p:nvGraphicFramePr>
          <p:cNvPr id="2" name="Group 65">
            <a:extLst>
              <a:ext uri="{FF2B5EF4-FFF2-40B4-BE49-F238E27FC236}">
                <a16:creationId xmlns:a16="http://schemas.microsoft.com/office/drawing/2014/main" id="{3D96B413-A303-64B9-B1C2-8660A29336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9243917"/>
              </p:ext>
            </p:extLst>
          </p:nvPr>
        </p:nvGraphicFramePr>
        <p:xfrm>
          <a:off x="273050" y="1208088"/>
          <a:ext cx="9469438" cy="312737"/>
        </p:xfrm>
        <a:graphic>
          <a:graphicData uri="http://schemas.openxmlformats.org/drawingml/2006/table">
            <a:tbl>
              <a:tblPr/>
              <a:tblGrid>
                <a:gridCol w="717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5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9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91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127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点检日期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1/8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工程名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点检者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问题类型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加工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设计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组装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其他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评价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ctangle 17">
            <a:extLst>
              <a:ext uri="{FF2B5EF4-FFF2-40B4-BE49-F238E27FC236}">
                <a16:creationId xmlns:a16="http://schemas.microsoft.com/office/drawing/2014/main" id="{24BA9B32-F4D7-969F-3D7B-C1EFD79F0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63" y="725488"/>
            <a:ext cx="7391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495" tIns="44748" rIns="89495" bIns="44748" anchor="ctr"/>
          <a:lstStyle>
            <a:lvl1pPr defTabSz="893763"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defTabSz="893763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defTabSz="893763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defTabSz="893763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defTabSz="893763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ko-KR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  ● </a:t>
            </a:r>
            <a:r>
              <a:rPr kumimoji="0" lang="zh-CN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问题点</a:t>
            </a:r>
            <a:r>
              <a:rPr kumimoji="0" lang="ko-KR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 </a:t>
            </a:r>
            <a:r>
              <a:rPr kumimoji="0" lang="en-US" altLang="ko-KR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16:</a:t>
            </a:r>
            <a:r>
              <a:rPr kumimoji="0" lang="zh-CN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导条未抛光</a:t>
            </a:r>
            <a:endParaRPr kumimoji="0" lang="ko-KR" altLang="en-US" sz="1800" dirty="0">
              <a:solidFill>
                <a:srgbClr val="0000FF"/>
              </a:solidFill>
              <a:latin typeface="현대하모니 B" panose="02020603020101020101" pitchFamily="18" charset="-127"/>
              <a:ea typeface="현대하모니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81643787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19"/>
          <p:cNvGraphicFramePr>
            <a:graphicFrameLocks noGrp="1"/>
          </p:cNvGraphicFramePr>
          <p:nvPr/>
        </p:nvGraphicFramePr>
        <p:xfrm>
          <a:off x="271463" y="1606550"/>
          <a:ext cx="9469438" cy="5238750"/>
        </p:xfrm>
        <a:graphic>
          <a:graphicData uri="http://schemas.openxmlformats.org/drawingml/2006/table">
            <a:tbl>
              <a:tblPr/>
              <a:tblGrid>
                <a:gridCol w="46099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7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33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67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17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48765">
                <a:tc rowSpan="3">
                  <a:txBody>
                    <a:bodyPr/>
                    <a:lstStyle>
                      <a:lvl1pPr marL="88900" indent="-889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·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图 纸 号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: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·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问题内容：</a:t>
                      </a: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所有沉孔未倒角</a:t>
                      </a:r>
                      <a:r>
                        <a:rPr kumimoji="1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     </a:t>
                      </a: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数量：</a:t>
                      </a:r>
                      <a:r>
                        <a:rPr kumimoji="1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2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 </a:t>
                      </a:r>
                      <a:endParaRPr kumimoji="1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</a:txBody>
                  <a:tcPr marL="71974" marR="35987" marT="0" marB="36376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marL="88900" indent="-889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改善对策：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▣</a:t>
                      </a: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根本原因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: </a:t>
                      </a: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材料倒角小，磨床后几乎磨平。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▣</a:t>
                      </a: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解决方案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: </a:t>
                      </a: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由于已镀层，协商装配使用；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▣</a:t>
                      </a: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再发防止方案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:</a:t>
                      </a: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粗加工前倒角尽量做到</a:t>
                      </a:r>
                      <a:r>
                        <a:rPr kumimoji="1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C1</a:t>
                      </a: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以上，精磨后再次确认是否有立角，如有立角用倒角刀或者刮刀进行处理，避免无倒角发生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   </a:t>
                      </a: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 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</a:txBody>
                  <a:tcPr marL="143972" marR="35987" marT="36376" marB="36376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214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174625" indent="-1746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改善</a:t>
                      </a:r>
                      <a:endParaRPr kumimoji="1" lang="en-US" altLang="ko-K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部门</a:t>
                      </a:r>
                      <a:endParaRPr kumimoji="1" lang="en-US" altLang="ko-K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35987" marR="35987" marT="36376" marB="36376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改善主管组</a:t>
                      </a:r>
                    </a:p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</a:rPr>
                        <a:t>责任人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0" marR="0" marT="36376" marB="36376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改善日期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0" marR="0" marT="36376" marB="36376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结果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0" marR="0" marT="36376" marB="36376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77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>
                      <a:lvl1pPr marL="107950" indent="-1746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107950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宋体" panose="02010600030101010101" pitchFamily="2" charset="-122"/>
                        </a:rPr>
                        <a:t>张峰</a:t>
                      </a:r>
                    </a:p>
                  </a:txBody>
                  <a:tcPr marL="35987" marR="35987" marT="36376" marB="36376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2025/10/12</a:t>
                      </a:r>
                    </a:p>
                  </a:txBody>
                  <a:tcPr marL="35987" marR="35987" marT="36376" marB="36376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313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defTabSz="91313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defTabSz="91313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defTabSz="91313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defTabSz="91313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defTabSz="91313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defTabSz="91313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defTabSz="91313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defTabSz="91313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313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B" pitchFamily="18" charset="-127"/>
                          <a:ea typeface="宋体" panose="02010600030101010101" pitchFamily="2" charset="-122"/>
                        </a:rPr>
                        <a:t>完</a:t>
                      </a:r>
                    </a:p>
                  </a:txBody>
                  <a:tcPr marL="35987" marR="35987" marT="36376" marB="36376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4840" name="AutoShape 15"/>
          <p:cNvSpPr/>
          <p:nvPr/>
        </p:nvSpPr>
        <p:spPr>
          <a:xfrm>
            <a:off x="331788" y="1657350"/>
            <a:ext cx="1454150" cy="309563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cap="flat" cmpd="sng">
            <a:solidFill>
              <a:srgbClr val="808080"/>
            </a:solidFill>
            <a:prstDash val="solid"/>
            <a:headEnd type="none" w="med" len="med"/>
            <a:tailEnd type="none" w="med" len="med"/>
          </a:ln>
        </p:spPr>
        <p:txBody>
          <a:bodyPr wrap="none" lIns="91321" tIns="45660" rIns="91321" bIns="45660" anchor="ctr" anchorCtr="0"/>
          <a:lstStyle>
            <a:lvl1pPr marL="360680" indent="-36068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81050" indent="-300355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2055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2750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4080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zh-CN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现象</a:t>
            </a:r>
            <a:r>
              <a:rPr lang="ko-KR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zh-CN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及</a:t>
            </a:r>
            <a:r>
              <a:rPr lang="ko-KR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zh-CN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问题点</a:t>
            </a:r>
            <a:endParaRPr lang="ko-KR" altLang="en-US" sz="1400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4841" name="AutoShape 15"/>
          <p:cNvSpPr/>
          <p:nvPr/>
        </p:nvSpPr>
        <p:spPr>
          <a:xfrm>
            <a:off x="4967288" y="1646238"/>
            <a:ext cx="2168525" cy="307975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cap="flat" cmpd="sng">
            <a:solidFill>
              <a:srgbClr val="808080"/>
            </a:solidFill>
            <a:prstDash val="solid"/>
            <a:headEnd type="none" w="med" len="med"/>
            <a:tailEnd type="none" w="med" len="med"/>
          </a:ln>
        </p:spPr>
        <p:txBody>
          <a:bodyPr wrap="none" lIns="91321" tIns="45660" rIns="91321" bIns="45660" anchor="ctr" anchorCtr="0"/>
          <a:lstStyle>
            <a:lvl1pPr marL="360680" indent="-36068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81050" indent="-300355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2055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2750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4080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zh-CN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改善对策</a:t>
            </a:r>
            <a:r>
              <a:rPr lang="ko-KR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zh-CN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及</a:t>
            </a:r>
            <a:r>
              <a:rPr lang="ko-KR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zh-CN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日期</a:t>
            </a:r>
            <a:endParaRPr lang="ko-KR" altLang="en-US" sz="1400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8" name="Group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0109982"/>
              </p:ext>
            </p:extLst>
          </p:nvPr>
        </p:nvGraphicFramePr>
        <p:xfrm>
          <a:off x="273050" y="1208088"/>
          <a:ext cx="9469437" cy="335280"/>
        </p:xfrm>
        <a:graphic>
          <a:graphicData uri="http://schemas.openxmlformats.org/drawingml/2006/table">
            <a:tbl>
              <a:tblPr/>
              <a:tblGrid>
                <a:gridCol w="611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20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78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47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47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24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93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32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30381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022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点检日期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anose="02020603020101020101" pitchFamily="18" charset="-127"/>
                        <a:ea typeface="현대하모니 L" panose="02020603020101020101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2025.10.10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工程名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anose="02020603020101020101" pitchFamily="18" charset="-127"/>
                        <a:ea typeface="현대하모니 L" panose="02020603020101020101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1" lang="zh-CN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昌源威亚</a:t>
                      </a:r>
                      <a:r>
                        <a:rPr kumimoji="1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1</a:t>
                      </a: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桥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endParaRPr kumimoji="1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点检者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anose="02020603020101020101" pitchFamily="18" charset="-127"/>
                        <a:ea typeface="현대하모니 L" panose="02020603020101020101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zh-CN" altLang="ko-KR" sz="1200" dirty="0">
                          <a:ln>
                            <a:noFill/>
                          </a:ln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sym typeface="+mn-ea"/>
                        </a:rPr>
                        <a:t>杨吉帅</a:t>
                      </a:r>
                      <a:endParaRPr kumimoji="0" lang="zh-CN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anose="02020603020101020101" pitchFamily="18" charset="-127"/>
                        <a:ea typeface="현대하모니 L" panose="02020603020101020101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问题类型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anose="02020603020101020101" pitchFamily="18" charset="-127"/>
                        <a:ea typeface="현대하모니 L" panose="02020603020101020101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设备制造</a:t>
                      </a:r>
                      <a:r>
                        <a:rPr kumimoji="0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 </a:t>
                      </a:r>
                      <a:r>
                        <a:rPr kumimoji="0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/  </a:t>
                      </a: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设计</a:t>
                      </a:r>
                      <a:r>
                        <a:rPr kumimoji="0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 </a:t>
                      </a:r>
                      <a:r>
                        <a:rPr kumimoji="0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/  </a:t>
                      </a: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包装</a:t>
                      </a:r>
                      <a:r>
                        <a:rPr kumimoji="0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/  </a:t>
                      </a: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组装</a:t>
                      </a:r>
                      <a:r>
                        <a:rPr kumimoji="0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/  </a:t>
                      </a: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购买品</a:t>
                      </a:r>
                      <a:endParaRPr kumimoji="0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anose="02020603020101020101" pitchFamily="18" charset="-127"/>
                        <a:ea typeface="현대하모니 L" panose="02020603020101020101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4862" name="Rectangle 17"/>
          <p:cNvSpPr/>
          <p:nvPr/>
        </p:nvSpPr>
        <p:spPr>
          <a:xfrm>
            <a:off x="55563" y="725488"/>
            <a:ext cx="7391400" cy="503237"/>
          </a:xfrm>
          <a:prstGeom prst="rect">
            <a:avLst/>
          </a:prstGeom>
          <a:noFill/>
          <a:ln w="9525">
            <a:noFill/>
          </a:ln>
        </p:spPr>
        <p:txBody>
          <a:bodyPr lIns="89495" tIns="44748" rIns="89495" bIns="44748" anchor="ctr" anchorCtr="0"/>
          <a:lstStyle>
            <a:lvl1pPr marL="360680" indent="-36068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81050" indent="-300355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2055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2750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4080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894080" eaLnBrk="1" hangingPunct="1">
              <a:spcBef>
                <a:spcPct val="0"/>
              </a:spcBef>
              <a:buFontTx/>
              <a:buNone/>
            </a:pPr>
            <a:r>
              <a:rPr lang="ko-KR" altLang="en-US" sz="2000" dirty="0">
                <a:solidFill>
                  <a:srgbClr val="0000FF"/>
                </a:solidFill>
                <a:latin typeface="현대하모니 B" pitchFamily="18" charset="-127"/>
                <a:ea typeface="현대하모니 B" pitchFamily="18" charset="-127"/>
              </a:rPr>
              <a:t>  ● </a:t>
            </a:r>
            <a:r>
              <a:rPr lang="zh-CN" altLang="en-US" sz="2000" dirty="0">
                <a:solidFill>
                  <a:srgbClr val="0000FF"/>
                </a:solidFill>
                <a:latin typeface="현대하모니 B" pitchFamily="18" charset="-127"/>
                <a:ea typeface="현대하모니 B" pitchFamily="18" charset="-127"/>
              </a:rPr>
              <a:t>问题点</a:t>
            </a:r>
            <a:r>
              <a:rPr lang="ko-KR" altLang="en-US" sz="2000" dirty="0">
                <a:solidFill>
                  <a:srgbClr val="0000FF"/>
                </a:solidFill>
                <a:latin typeface="현대하모니 B" pitchFamily="18" charset="-127"/>
                <a:ea typeface="현대하모니 B" pitchFamily="18" charset="-127"/>
              </a:rPr>
              <a:t> </a:t>
            </a:r>
            <a:r>
              <a:rPr lang="en-US" altLang="ko-KR" sz="2000" dirty="0">
                <a:solidFill>
                  <a:srgbClr val="0000FF"/>
                </a:solidFill>
                <a:latin typeface="현대하모니 B" pitchFamily="18" charset="-127"/>
                <a:ea typeface="현대하모니 B" pitchFamily="18" charset="-127"/>
              </a:rPr>
              <a:t>7:</a:t>
            </a:r>
            <a:r>
              <a:rPr lang="zh-CN" altLang="en-US" sz="2000" dirty="0">
                <a:solidFill>
                  <a:srgbClr val="0000FF"/>
                </a:solidFill>
                <a:latin typeface="현대하모니 B" pitchFamily="18" charset="-127"/>
                <a:ea typeface="현대하모니 B" pitchFamily="18" charset="-127"/>
              </a:rPr>
              <a:t>未倒角</a:t>
            </a:r>
            <a:endParaRPr lang="ko-KR" altLang="en-US" sz="1800" dirty="0">
              <a:solidFill>
                <a:srgbClr val="0000FF"/>
              </a:solidFill>
              <a:latin typeface="현대하모니 B" pitchFamily="18" charset="-127"/>
              <a:ea typeface="현대하모니 B" pitchFamily="18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8704263" y="309563"/>
            <a:ext cx="1008063" cy="363538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ko-KR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현대하모니 L" panose="02020603020101020101" pitchFamily="18" charset="-127"/>
                <a:ea typeface="현대하모니 L" panose="02020603020101020101" pitchFamily="18" charset="-127"/>
                <a:cs typeface="+mn-cs"/>
              </a:rPr>
              <a:t>대  외  비</a:t>
            </a:r>
            <a:endParaRPr kumimoji="1" lang="en-US" altLang="ko-KR" sz="1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현대하모니 L" panose="02020603020101020101" pitchFamily="18" charset="-127"/>
              <a:ea typeface="현대하모니 L" panose="02020603020101020101" pitchFamily="18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ko-KR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현대하모니 L" panose="02020603020101020101" pitchFamily="18" charset="-127"/>
                <a:ea typeface="현대하모니 L" panose="02020603020101020101" pitchFamily="18" charset="-127"/>
                <a:cs typeface="+mn-cs"/>
              </a:rPr>
              <a:t>(RESTRICTED)</a:t>
            </a:r>
            <a:endParaRPr kumimoji="1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현대하모니 L" panose="02020603020101020101" pitchFamily="18" charset="-127"/>
              <a:ea typeface="현대하모니 L" panose="02020603020101020101" pitchFamily="18" charset="-127"/>
              <a:cs typeface="+mn-cs"/>
            </a:endParaRPr>
          </a:p>
        </p:txBody>
      </p:sp>
      <p:sp>
        <p:nvSpPr>
          <p:cNvPr id="5" name="제목 4"/>
          <p:cNvSpPr>
            <a:spLocks noGrp="1"/>
          </p:cNvSpPr>
          <p:nvPr>
            <p:ph type="title" hasCustomPrompt="1"/>
          </p:nvPr>
        </p:nvSpPr>
        <p:spPr bwMode="auto">
          <a:xfrm>
            <a:off x="703677" y="136626"/>
            <a:ext cx="7089916" cy="589410"/>
          </a:xfrm>
          <a:ln>
            <a:miter lim="800000"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wrap="square" lIns="0" tIns="0" rIns="0" bIns="0" numCol="1" anchor="ctr" anchorCtr="0" compatLnSpc="1"/>
          <a:lstStyle/>
          <a:p>
            <a:pPr marL="0" marR="0" lvl="0" indent="0" algn="l" defTabSz="913765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effectLst/>
                <a:uLnTx/>
                <a:uFillTx/>
                <a:latin typeface="HDharmony M" panose="02020603020101020101" pitchFamily="18" charset="-127"/>
                <a:ea typeface="HDharmony M" panose="02020603020101020101" pitchFamily="18" charset="-127"/>
                <a:cs typeface="+mn-cs"/>
              </a:rPr>
              <a:t>17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effectLst/>
                <a:uLnTx/>
                <a:uFillTx/>
                <a:latin typeface="HDharmony M" panose="02020603020101020101" pitchFamily="18" charset="-127"/>
                <a:ea typeface="HDharmony M" panose="02020603020101020101" pitchFamily="18" charset="-127"/>
                <a:cs typeface="+mn-cs"/>
              </a:rPr>
              <a:t>昌源威亚车桥改造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effectLst/>
                <a:uLnTx/>
                <a:uFillTx/>
                <a:latin typeface="HDharmony M" panose="02020603020101020101" pitchFamily="18" charset="-127"/>
                <a:ea typeface="HDharmony M" panose="02020603020101020101" pitchFamily="18" charset="-127"/>
                <a:cs typeface="+mn-cs"/>
              </a:rPr>
              <a:t>1</a:t>
            </a:r>
            <a:r>
              <a:rPr kumimoji="0" lang="zh-CN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effectLst/>
                <a:uLnTx/>
                <a:uFillTx/>
                <a:latin typeface="HDharmony M" panose="02020603020101020101" pitchFamily="18" charset="-127"/>
                <a:ea typeface="HDharmony M" panose="02020603020101020101" pitchFamily="18" charset="-127"/>
                <a:cs typeface="+mn-cs"/>
              </a:rPr>
              <a:t>线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effectLst/>
                <a:uLnTx/>
                <a:uFillTx/>
                <a:latin typeface="HDharmony M" panose="02020603020101020101" pitchFamily="18" charset="-127"/>
                <a:ea typeface="HDharmony M" panose="02020603020101020101" pitchFamily="18" charset="-127"/>
                <a:cs typeface="+mn-cs"/>
              </a:rPr>
              <a:t>项目问题点</a:t>
            </a:r>
            <a:endParaRPr kumimoji="0" lang="ko-KR" altLang="en-US" sz="2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10800000" scaled="1"/>
              </a:gradFill>
              <a:effectLst/>
              <a:uLnTx/>
              <a:uFillTx/>
              <a:latin typeface="HDharmony M" panose="02020603020101020101" pitchFamily="18" charset="-127"/>
              <a:ea typeface="HDharmony M" panose="02020603020101020101" pitchFamily="18" charset="-127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4884" y="1137587"/>
            <a:ext cx="753155" cy="3124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854" y="2516786"/>
            <a:ext cx="3148192" cy="277314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47" y="5024507"/>
            <a:ext cx="2578189" cy="18207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3273" y="3936627"/>
            <a:ext cx="2578189" cy="149790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19"/>
          <p:cNvGraphicFramePr>
            <a:graphicFrameLocks noGrp="1"/>
          </p:cNvGraphicFramePr>
          <p:nvPr/>
        </p:nvGraphicFramePr>
        <p:xfrm>
          <a:off x="271463" y="1606550"/>
          <a:ext cx="9469438" cy="5238750"/>
        </p:xfrm>
        <a:graphic>
          <a:graphicData uri="http://schemas.openxmlformats.org/drawingml/2006/table">
            <a:tbl>
              <a:tblPr/>
              <a:tblGrid>
                <a:gridCol w="46099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7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33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67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17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48765">
                <a:tc rowSpan="3">
                  <a:txBody>
                    <a:bodyPr/>
                    <a:lstStyle>
                      <a:lvl1pPr marL="88900" indent="-889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·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图 纸 号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: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·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问题内容：</a:t>
                      </a: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螺丝孔未攻丝</a:t>
                      </a:r>
                      <a:r>
                        <a:rPr kumimoji="1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 </a:t>
                      </a:r>
                      <a:endParaRPr kumimoji="1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</a:txBody>
                  <a:tcPr marL="71974" marR="35987" marT="0" marB="36376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marL="88900" indent="-889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改善对策：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▣</a:t>
                      </a: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根本原因</a:t>
                      </a:r>
                      <a:r>
                        <a:rPr kumimoji="1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: </a:t>
                      </a: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操作人员疏忽，漏攻牙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▣</a:t>
                      </a: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解决方案</a:t>
                      </a:r>
                      <a:r>
                        <a:rPr kumimoji="1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: </a:t>
                      </a: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重新攻牙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▣</a:t>
                      </a: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再发防止方案</a:t>
                      </a:r>
                      <a:r>
                        <a:rPr kumimoji="1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:</a:t>
                      </a: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要求操作人员严格审图，并仔细确认，品质出货前对产品再次全面检查，防止不良品流出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   </a:t>
                      </a: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 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</a:txBody>
                  <a:tcPr marL="143972" marR="35987" marT="36376" marB="36376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214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174625" indent="-1746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改善</a:t>
                      </a:r>
                      <a:endParaRPr kumimoji="1" lang="en-US" altLang="ko-K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部门</a:t>
                      </a:r>
                      <a:endParaRPr kumimoji="1" lang="en-US" altLang="ko-K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35987" marR="35987" marT="36376" marB="36376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改善主管组</a:t>
                      </a:r>
                    </a:p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</a:rPr>
                        <a:t>责任人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0" marR="0" marT="36376" marB="36376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改善日期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0" marR="0" marT="36376" marB="36376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结果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0" marR="0" marT="36376" marB="36376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77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>
                      <a:lvl1pPr marL="107950" indent="-1746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107950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宋体" panose="02010600030101010101" pitchFamily="2" charset="-122"/>
                        </a:rPr>
                        <a:t>张峰</a:t>
                      </a:r>
                    </a:p>
                  </a:txBody>
                  <a:tcPr marL="35987" marR="35987" marT="36376" marB="36376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2025/10/12</a:t>
                      </a:r>
                    </a:p>
                  </a:txBody>
                  <a:tcPr marL="35987" marR="35987" marT="36376" marB="36376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313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defTabSz="91313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defTabSz="91313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defTabSz="91313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defTabSz="91313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defTabSz="91313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defTabSz="91313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defTabSz="91313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defTabSz="91313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313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B" pitchFamily="18" charset="-127"/>
                          <a:ea typeface="宋体" panose="02010600030101010101" pitchFamily="2" charset="-122"/>
                        </a:rPr>
                        <a:t>完</a:t>
                      </a:r>
                    </a:p>
                  </a:txBody>
                  <a:tcPr marL="35987" marR="35987" marT="36376" marB="36376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4840" name="AutoShape 15"/>
          <p:cNvSpPr/>
          <p:nvPr/>
        </p:nvSpPr>
        <p:spPr>
          <a:xfrm>
            <a:off x="331788" y="1657350"/>
            <a:ext cx="1454150" cy="309563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cap="flat" cmpd="sng">
            <a:solidFill>
              <a:srgbClr val="808080"/>
            </a:solidFill>
            <a:prstDash val="solid"/>
            <a:headEnd type="none" w="med" len="med"/>
            <a:tailEnd type="none" w="med" len="med"/>
          </a:ln>
        </p:spPr>
        <p:txBody>
          <a:bodyPr wrap="none" lIns="91321" tIns="45660" rIns="91321" bIns="45660" anchor="ctr" anchorCtr="0"/>
          <a:lstStyle>
            <a:lvl1pPr marL="360680" indent="-36068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81050" indent="-300355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2055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2750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4080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zh-CN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现象</a:t>
            </a:r>
            <a:r>
              <a:rPr lang="ko-KR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zh-CN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及</a:t>
            </a:r>
            <a:r>
              <a:rPr lang="ko-KR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zh-CN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问题点</a:t>
            </a:r>
            <a:endParaRPr lang="ko-KR" altLang="en-US" sz="1400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4841" name="AutoShape 15"/>
          <p:cNvSpPr/>
          <p:nvPr/>
        </p:nvSpPr>
        <p:spPr>
          <a:xfrm>
            <a:off x="4967288" y="1646238"/>
            <a:ext cx="2168525" cy="307975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cap="flat" cmpd="sng">
            <a:solidFill>
              <a:srgbClr val="808080"/>
            </a:solidFill>
            <a:prstDash val="solid"/>
            <a:headEnd type="none" w="med" len="med"/>
            <a:tailEnd type="none" w="med" len="med"/>
          </a:ln>
        </p:spPr>
        <p:txBody>
          <a:bodyPr wrap="none" lIns="91321" tIns="45660" rIns="91321" bIns="45660" anchor="ctr" anchorCtr="0"/>
          <a:lstStyle>
            <a:lvl1pPr marL="360680" indent="-36068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81050" indent="-300355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2055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2750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4080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zh-CN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改善对策</a:t>
            </a:r>
            <a:r>
              <a:rPr lang="ko-KR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zh-CN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及</a:t>
            </a:r>
            <a:r>
              <a:rPr lang="ko-KR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zh-CN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日期</a:t>
            </a:r>
            <a:endParaRPr lang="ko-KR" altLang="en-US" sz="1400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8" name="Group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6286156"/>
              </p:ext>
            </p:extLst>
          </p:nvPr>
        </p:nvGraphicFramePr>
        <p:xfrm>
          <a:off x="273050" y="1208088"/>
          <a:ext cx="9469437" cy="365760"/>
        </p:xfrm>
        <a:graphic>
          <a:graphicData uri="http://schemas.openxmlformats.org/drawingml/2006/table">
            <a:tbl>
              <a:tblPr/>
              <a:tblGrid>
                <a:gridCol w="611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20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78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47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47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24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93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32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30381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022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点检日期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anose="02020603020101020101" pitchFamily="18" charset="-127"/>
                        <a:ea typeface="현대하모니 L" panose="02020603020101020101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2025.10.10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工程名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anose="02020603020101020101" pitchFamily="18" charset="-127"/>
                        <a:ea typeface="현대하모니 L" panose="02020603020101020101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1" lang="zh-CN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昌源威亚</a:t>
                      </a:r>
                      <a:r>
                        <a:rPr kumimoji="1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1</a:t>
                      </a: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桥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endParaRPr kumimoji="1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点检者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anose="02020603020101020101" pitchFamily="18" charset="-127"/>
                        <a:ea typeface="현대하모니 L" panose="02020603020101020101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zh-CN" altLang="ko-KR" sz="1200" dirty="0">
                          <a:ln>
                            <a:noFill/>
                          </a:ln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sym typeface="+mn-ea"/>
                        </a:rPr>
                        <a:t>杨吉帅</a:t>
                      </a:r>
                      <a:endParaRPr kumimoji="0" lang="zh-CN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anose="02020603020101020101" pitchFamily="18" charset="-127"/>
                        <a:ea typeface="현대하모니 L" panose="02020603020101020101" pitchFamily="18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anose="02020603020101020101" pitchFamily="18" charset="-127"/>
                        <a:ea typeface="현대하모니 L" panose="02020603020101020101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问题类型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anose="02020603020101020101" pitchFamily="18" charset="-127"/>
                        <a:ea typeface="현대하모니 L" panose="02020603020101020101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设备制造</a:t>
                      </a:r>
                      <a:r>
                        <a:rPr kumimoji="0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 </a:t>
                      </a:r>
                      <a:r>
                        <a:rPr kumimoji="0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/  </a:t>
                      </a: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设计</a:t>
                      </a:r>
                      <a:r>
                        <a:rPr kumimoji="0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 </a:t>
                      </a:r>
                      <a:r>
                        <a:rPr kumimoji="0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/  </a:t>
                      </a: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包装</a:t>
                      </a:r>
                      <a:r>
                        <a:rPr kumimoji="0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/  </a:t>
                      </a: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组装</a:t>
                      </a:r>
                      <a:r>
                        <a:rPr kumimoji="0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/  </a:t>
                      </a: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购买品</a:t>
                      </a:r>
                      <a:endParaRPr kumimoji="0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anose="02020603020101020101" pitchFamily="18" charset="-127"/>
                        <a:ea typeface="현대하모니 L" panose="02020603020101020101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4862" name="Rectangle 17"/>
          <p:cNvSpPr/>
          <p:nvPr/>
        </p:nvSpPr>
        <p:spPr>
          <a:xfrm>
            <a:off x="55563" y="725488"/>
            <a:ext cx="7391400" cy="503237"/>
          </a:xfrm>
          <a:prstGeom prst="rect">
            <a:avLst/>
          </a:prstGeom>
          <a:noFill/>
          <a:ln w="9525">
            <a:noFill/>
          </a:ln>
        </p:spPr>
        <p:txBody>
          <a:bodyPr lIns="89495" tIns="44748" rIns="89495" bIns="44748" anchor="ctr" anchorCtr="0"/>
          <a:lstStyle>
            <a:lvl1pPr marL="360680" indent="-36068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81050" indent="-300355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2055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2750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4080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894080" eaLnBrk="1" hangingPunct="1">
              <a:spcBef>
                <a:spcPct val="0"/>
              </a:spcBef>
              <a:buFontTx/>
              <a:buNone/>
            </a:pPr>
            <a:r>
              <a:rPr lang="ko-KR" altLang="en-US" sz="2000" dirty="0">
                <a:solidFill>
                  <a:srgbClr val="0000FF"/>
                </a:solidFill>
                <a:latin typeface="현대하모니 B" pitchFamily="18" charset="-127"/>
                <a:ea typeface="현대하모니 B" pitchFamily="18" charset="-127"/>
              </a:rPr>
              <a:t>  ● </a:t>
            </a:r>
            <a:r>
              <a:rPr lang="zh-CN" altLang="en-US" sz="2000" dirty="0">
                <a:solidFill>
                  <a:srgbClr val="0000FF"/>
                </a:solidFill>
                <a:latin typeface="현대하모니 B" pitchFamily="18" charset="-127"/>
                <a:ea typeface="현대하모니 B" pitchFamily="18" charset="-127"/>
              </a:rPr>
              <a:t>问题点</a:t>
            </a:r>
            <a:r>
              <a:rPr lang="ko-KR" altLang="en-US" sz="2000" dirty="0">
                <a:solidFill>
                  <a:srgbClr val="0000FF"/>
                </a:solidFill>
                <a:latin typeface="현대하모니 B" pitchFamily="18" charset="-127"/>
                <a:ea typeface="현대하모니 B" pitchFamily="18" charset="-127"/>
              </a:rPr>
              <a:t> </a:t>
            </a:r>
            <a:r>
              <a:rPr lang="en-US" altLang="ko-KR" sz="2000" dirty="0">
                <a:solidFill>
                  <a:srgbClr val="0000FF"/>
                </a:solidFill>
                <a:latin typeface="현대하모니 B" pitchFamily="18" charset="-127"/>
                <a:ea typeface="현대하모니 B" pitchFamily="18" charset="-127"/>
              </a:rPr>
              <a:t>18:</a:t>
            </a:r>
            <a:r>
              <a:rPr lang="zh-CN" altLang="en-US" sz="2000" dirty="0">
                <a:solidFill>
                  <a:srgbClr val="0000FF"/>
                </a:solidFill>
                <a:latin typeface="현대하모니 B" pitchFamily="18" charset="-127"/>
                <a:ea typeface="현대하모니 B" pitchFamily="18" charset="-127"/>
              </a:rPr>
              <a:t>漏攻丝</a:t>
            </a:r>
            <a:endParaRPr lang="ko-KR" altLang="en-US" sz="1800" dirty="0">
              <a:solidFill>
                <a:srgbClr val="0000FF"/>
              </a:solidFill>
              <a:latin typeface="현대하모니 B" pitchFamily="18" charset="-127"/>
              <a:ea typeface="현대하모니 B" pitchFamily="18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8704263" y="309563"/>
            <a:ext cx="1008063" cy="363538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ko-KR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현대하모니 L" panose="02020603020101020101" pitchFamily="18" charset="-127"/>
                <a:ea typeface="현대하모니 L" panose="02020603020101020101" pitchFamily="18" charset="-127"/>
                <a:cs typeface="+mn-cs"/>
              </a:rPr>
              <a:t>대  외  비</a:t>
            </a:r>
            <a:endParaRPr kumimoji="1" lang="en-US" altLang="ko-KR" sz="1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현대하모니 L" panose="02020603020101020101" pitchFamily="18" charset="-127"/>
              <a:ea typeface="현대하모니 L" panose="02020603020101020101" pitchFamily="18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ko-KR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현대하모니 L" panose="02020603020101020101" pitchFamily="18" charset="-127"/>
                <a:ea typeface="현대하모니 L" panose="02020603020101020101" pitchFamily="18" charset="-127"/>
                <a:cs typeface="+mn-cs"/>
              </a:rPr>
              <a:t>(RESTRICTED)</a:t>
            </a:r>
            <a:endParaRPr kumimoji="1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현대하모니 L" panose="02020603020101020101" pitchFamily="18" charset="-127"/>
              <a:ea typeface="현대하모니 L" panose="02020603020101020101" pitchFamily="18" charset="-127"/>
              <a:cs typeface="+mn-cs"/>
            </a:endParaRPr>
          </a:p>
        </p:txBody>
      </p:sp>
      <p:sp>
        <p:nvSpPr>
          <p:cNvPr id="5" name="제목 4"/>
          <p:cNvSpPr>
            <a:spLocks noGrp="1"/>
          </p:cNvSpPr>
          <p:nvPr>
            <p:ph type="title" hasCustomPrompt="1"/>
          </p:nvPr>
        </p:nvSpPr>
        <p:spPr bwMode="auto">
          <a:xfrm>
            <a:off x="703677" y="136626"/>
            <a:ext cx="7089916" cy="589410"/>
          </a:xfrm>
          <a:ln>
            <a:miter lim="800000"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wrap="square" lIns="0" tIns="0" rIns="0" bIns="0" numCol="1" anchor="ctr" anchorCtr="0" compatLnSpc="1"/>
          <a:lstStyle/>
          <a:p>
            <a:pPr marL="0" marR="0" lvl="0" indent="0" algn="l" defTabSz="913765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effectLst/>
                <a:uLnTx/>
                <a:uFillTx/>
                <a:latin typeface="HDharmony M" panose="02020603020101020101" pitchFamily="18" charset="-127"/>
                <a:ea typeface="HDharmony M" panose="02020603020101020101" pitchFamily="18" charset="-127"/>
                <a:cs typeface="+mn-cs"/>
              </a:rPr>
              <a:t>18.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effectLst/>
                <a:uLnTx/>
                <a:uFillTx/>
                <a:latin typeface="HDharmony M" panose="02020603020101020101" pitchFamily="18" charset="-127"/>
                <a:ea typeface="HDharmony M" panose="02020603020101020101" pitchFamily="18" charset="-127"/>
                <a:cs typeface="+mn-cs"/>
              </a:rPr>
              <a:t>昌源威亚车桥改造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effectLst/>
                <a:uLnTx/>
                <a:uFillTx/>
                <a:latin typeface="HDharmony M" panose="02020603020101020101" pitchFamily="18" charset="-127"/>
                <a:ea typeface="HDharmony M" panose="02020603020101020101" pitchFamily="18" charset="-127"/>
                <a:cs typeface="+mn-cs"/>
              </a:rPr>
              <a:t>1</a:t>
            </a:r>
            <a:r>
              <a:rPr kumimoji="0" lang="zh-CN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effectLst/>
                <a:uLnTx/>
                <a:uFillTx/>
                <a:latin typeface="HDharmony M" panose="02020603020101020101" pitchFamily="18" charset="-127"/>
                <a:ea typeface="HDharmony M" panose="02020603020101020101" pitchFamily="18" charset="-127"/>
                <a:cs typeface="+mn-cs"/>
              </a:rPr>
              <a:t>线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effectLst/>
                <a:uLnTx/>
                <a:uFillTx/>
                <a:latin typeface="HDharmony M" panose="02020603020101020101" pitchFamily="18" charset="-127"/>
                <a:ea typeface="HDharmony M" panose="02020603020101020101" pitchFamily="18" charset="-127"/>
                <a:cs typeface="+mn-cs"/>
              </a:rPr>
              <a:t>项目问题点</a:t>
            </a:r>
            <a:endParaRPr kumimoji="0" lang="ko-KR" altLang="en-US" sz="2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10800000" scaled="1"/>
              </a:gradFill>
              <a:effectLst/>
              <a:uLnTx/>
              <a:uFillTx/>
              <a:latin typeface="HDharmony M" panose="02020603020101020101" pitchFamily="18" charset="-127"/>
              <a:ea typeface="HDharmony M" panose="02020603020101020101" pitchFamily="18" charset="-127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7872" y="1138733"/>
            <a:ext cx="753155" cy="31242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89" y="2529408"/>
            <a:ext cx="3180258" cy="226074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788" y="4752572"/>
            <a:ext cx="3900338" cy="206894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6422" y="4026452"/>
            <a:ext cx="1944216" cy="160963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4AC6E-E636-9E8E-C747-58A10AC9D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19">
            <a:extLst>
              <a:ext uri="{FF2B5EF4-FFF2-40B4-BE49-F238E27FC236}">
                <a16:creationId xmlns:a16="http://schemas.microsoft.com/office/drawing/2014/main" id="{87831D8F-18D3-6802-E371-E075A756FF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1899775"/>
              </p:ext>
            </p:extLst>
          </p:nvPr>
        </p:nvGraphicFramePr>
        <p:xfrm>
          <a:off x="285750" y="1571625"/>
          <a:ext cx="9456737" cy="4989513"/>
        </p:xfrm>
        <a:graphic>
          <a:graphicData uri="http://schemas.openxmlformats.org/drawingml/2006/table">
            <a:tbl>
              <a:tblPr/>
              <a:tblGrid>
                <a:gridCol w="459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148137">
                <a:tc rowSpan="3">
                  <a:txBody>
                    <a:bodyPr/>
                    <a:lstStyle>
                      <a:lvl1pPr marL="88900" indent="-889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对   象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현대하모니 M" panose="02020603020101020101" pitchFamily="18" charset="-127"/>
                        </a:rPr>
                        <a:t> 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: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现象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현대하모니 M" panose="02020603020101020101" pitchFamily="18" charset="-127"/>
                        </a:rPr>
                        <a:t>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及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현대하모니 M" panose="02020603020101020101" pitchFamily="18" charset="-127"/>
                        </a:rPr>
                        <a:t>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问题点</a:t>
                      </a:r>
                      <a:endParaRPr kumimoji="1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SUS304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外观件不良</a:t>
                      </a: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71972" marR="35986" marT="0" marB="36370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>
                      <a:lvl1pPr marL="88900" indent="-889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 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       禁止采用工业板，尺寸过大时，另行协商是否进行抛光</a:t>
                      </a: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, </a:t>
                      </a: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物流移动时禁止揭下保护膜。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latin typeface="맑은 고딕" panose="020B0503020000020004" pitchFamily="34" charset="-127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143969" marR="35986" marT="36370" marB="36370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68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部门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改善主管组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责任人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改善日期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结果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68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07950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07950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  <a:cs typeface="+mn-cs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28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현대하모니 B" panose="02020603020101020101" pitchFamily="18" charset="-127"/>
                        <a:ea typeface="현대하모니 B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169" name="AutoShape 15">
            <a:extLst>
              <a:ext uri="{FF2B5EF4-FFF2-40B4-BE49-F238E27FC236}">
                <a16:creationId xmlns:a16="http://schemas.microsoft.com/office/drawing/2014/main" id="{8862BC12-BD28-D540-5093-73F06D081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8" y="1657350"/>
            <a:ext cx="1454150" cy="309563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lIns="91321" tIns="45660" rIns="91321" bIns="45660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400">
                <a:solidFill>
                  <a:srgbClr val="000000"/>
                </a:solidFill>
                <a:latin typeface="+mj-ea"/>
                <a:ea typeface="+mj-ea"/>
              </a:rPr>
              <a:t>不良现象</a:t>
            </a:r>
            <a:r>
              <a:rPr kumimoji="0" lang="en-US" altLang="zh-CN" sz="1400">
                <a:solidFill>
                  <a:srgbClr val="000000"/>
                </a:solidFill>
                <a:latin typeface="+mj-ea"/>
                <a:ea typeface="+mj-ea"/>
              </a:rPr>
              <a:t>	</a:t>
            </a:r>
            <a:endParaRPr kumimoji="0" lang="ko-KR" altLang="en-US" sz="140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6170" name="AutoShape 15">
            <a:extLst>
              <a:ext uri="{FF2B5EF4-FFF2-40B4-BE49-F238E27FC236}">
                <a16:creationId xmlns:a16="http://schemas.microsoft.com/office/drawing/2014/main" id="{CB1E1B37-9FCB-2038-C3D3-17CC6A106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7288" y="1646238"/>
            <a:ext cx="2168525" cy="307975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lIns="91321" tIns="45660" rIns="91321" bIns="45660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400">
                <a:solidFill>
                  <a:srgbClr val="000000"/>
                </a:solidFill>
                <a:latin typeface="+mj-ea"/>
                <a:ea typeface="+mj-ea"/>
              </a:rPr>
              <a:t>良品</a:t>
            </a:r>
            <a:endParaRPr kumimoji="0" lang="ko-KR" altLang="en-US" sz="140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296CF049-CE1A-D429-B289-CF98D0AD1CF8}"/>
              </a:ext>
            </a:extLst>
          </p:cNvPr>
          <p:cNvSpPr/>
          <p:nvPr/>
        </p:nvSpPr>
        <p:spPr>
          <a:xfrm>
            <a:off x="8704263" y="309563"/>
            <a:ext cx="1008062" cy="363537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r>
              <a:rPr lang="ko-KR" altLang="en-US" sz="1000" dirty="0">
                <a:solidFill>
                  <a:srgbClr val="FF0000"/>
                </a:solidFill>
                <a:latin typeface="+mj-ea"/>
                <a:ea typeface="+mj-ea"/>
              </a:rPr>
              <a:t>대  외  비</a:t>
            </a:r>
            <a:endParaRPr lang="en-US" altLang="ko-KR" sz="1000" dirty="0">
              <a:solidFill>
                <a:srgbClr val="FF0000"/>
              </a:solidFill>
              <a:latin typeface="+mj-ea"/>
              <a:ea typeface="+mj-ea"/>
            </a:endParaRPr>
          </a:p>
          <a:p>
            <a:pPr algn="ctr" eaLnBrk="1" latinLnBrk="1" hangingPunct="1">
              <a:defRPr/>
            </a:pPr>
            <a:r>
              <a:rPr lang="en-US" altLang="ko-KR" sz="1000" dirty="0">
                <a:solidFill>
                  <a:srgbClr val="FF0000"/>
                </a:solidFill>
                <a:latin typeface="+mj-ea"/>
                <a:ea typeface="+mj-ea"/>
              </a:rPr>
              <a:t>(RESTRICTED)</a:t>
            </a:r>
            <a:endParaRPr lang="ko-KR" altLang="en-US" sz="1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956B2D30-6269-639D-8825-571A96C6A2BE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zh-CN" altLang="en-US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latin typeface="+mj-ea"/>
                <a:ea typeface="+mj-ea"/>
              </a:rPr>
              <a:t>加工品</a:t>
            </a:r>
            <a:r>
              <a:rPr lang="zh-CN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latin typeface="+mj-ea"/>
                <a:ea typeface="+mj-ea"/>
              </a:rPr>
              <a:t>问题点汇总</a:t>
            </a:r>
            <a:endParaRPr dirty="0">
              <a:latin typeface="+mj-ea"/>
              <a:ea typeface="+mj-ea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BA032AB-000F-500D-576F-9B6E98EA6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02" y="2865438"/>
            <a:ext cx="4424422" cy="304834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F1E0DB9-892F-8534-5B9D-6EBDF89307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" t="26083" r="5566" b="18298"/>
          <a:stretch/>
        </p:blipFill>
        <p:spPr>
          <a:xfrm>
            <a:off x="5168230" y="3082339"/>
            <a:ext cx="3816424" cy="2383827"/>
          </a:xfrm>
          <a:prstGeom prst="rect">
            <a:avLst/>
          </a:prstGeom>
        </p:spPr>
      </p:pic>
      <p:graphicFrame>
        <p:nvGraphicFramePr>
          <p:cNvPr id="3" name="Group 65">
            <a:extLst>
              <a:ext uri="{FF2B5EF4-FFF2-40B4-BE49-F238E27FC236}">
                <a16:creationId xmlns:a16="http://schemas.microsoft.com/office/drawing/2014/main" id="{D7CE53AD-0BF7-DBBB-68CD-960EE19ACA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0071026"/>
              </p:ext>
            </p:extLst>
          </p:nvPr>
        </p:nvGraphicFramePr>
        <p:xfrm>
          <a:off x="273050" y="1208088"/>
          <a:ext cx="9469438" cy="312737"/>
        </p:xfrm>
        <a:graphic>
          <a:graphicData uri="http://schemas.openxmlformats.org/drawingml/2006/table">
            <a:tbl>
              <a:tblPr/>
              <a:tblGrid>
                <a:gridCol w="717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5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9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91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127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点检日期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1/8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工程名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点检者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问题类型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加工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设计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组装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其他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评价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ctangle 17">
            <a:extLst>
              <a:ext uri="{FF2B5EF4-FFF2-40B4-BE49-F238E27FC236}">
                <a16:creationId xmlns:a16="http://schemas.microsoft.com/office/drawing/2014/main" id="{E89F1E33-77A3-30C4-A856-8B557AE30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63" y="725488"/>
            <a:ext cx="7391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495" tIns="44748" rIns="89495" bIns="44748" anchor="ctr"/>
          <a:lstStyle>
            <a:lvl1pPr defTabSz="893763"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defTabSz="893763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defTabSz="893763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defTabSz="893763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defTabSz="893763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ko-KR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  ● </a:t>
            </a:r>
            <a:r>
              <a:rPr kumimoji="0" lang="zh-CN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问题点</a:t>
            </a:r>
            <a:r>
              <a:rPr kumimoji="0" lang="ko-KR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 </a:t>
            </a:r>
            <a:r>
              <a:rPr kumimoji="0" lang="en-US" altLang="ko-KR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1:</a:t>
            </a:r>
            <a:r>
              <a:rPr kumimoji="0" lang="zh-CN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不锈钢板外观不良</a:t>
            </a:r>
            <a:endParaRPr kumimoji="0" lang="ko-KR" altLang="en-US" sz="1800" dirty="0">
              <a:solidFill>
                <a:srgbClr val="0000FF"/>
              </a:solidFill>
              <a:latin typeface="현대하모니 B" panose="02020603020101020101" pitchFamily="18" charset="-127"/>
              <a:ea typeface="현대하모니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55124375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19"/>
          <p:cNvGraphicFramePr>
            <a:graphicFrameLocks noGrp="1"/>
          </p:cNvGraphicFramePr>
          <p:nvPr/>
        </p:nvGraphicFramePr>
        <p:xfrm>
          <a:off x="271463" y="1606550"/>
          <a:ext cx="9469438" cy="5238750"/>
        </p:xfrm>
        <a:graphic>
          <a:graphicData uri="http://schemas.openxmlformats.org/drawingml/2006/table">
            <a:tbl>
              <a:tblPr/>
              <a:tblGrid>
                <a:gridCol w="46099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7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33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67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17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48765">
                <a:tc rowSpan="3">
                  <a:txBody>
                    <a:bodyPr/>
                    <a:lstStyle>
                      <a:lvl1pPr marL="88900" indent="-889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·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图 纸 号  </a:t>
                      </a:r>
                      <a: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:</a:t>
                      </a:r>
                      <a:r>
                        <a:rPr kumimoji="1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TA20250604-001008FA-007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·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问题内容：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PIN</a:t>
                      </a: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孔加工错误，图纸标注加工背面</a:t>
                      </a:r>
                      <a:r>
                        <a:rPr kumimoji="1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  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anose="020B0600000101010101" pitchFamily="34" charset="-127"/>
                        <a:ea typeface="宋体" panose="02010600030101010101" pitchFamily="2" charset="-122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 </a:t>
                      </a:r>
                      <a:endParaRPr kumimoji="1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</a:txBody>
                  <a:tcPr marL="71974" marR="35987" marT="0" marB="36376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marL="88900" indent="-889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改善对策：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▣</a:t>
                      </a: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根本原因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: </a:t>
                      </a: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孔方向加工反。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▣</a:t>
                      </a: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解决方案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: </a:t>
                      </a: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按照图纸重新加工。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▣</a:t>
                      </a: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再发防止方案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:</a:t>
                      </a: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对于标注惯性思维，认为实线就是正面。后续对韩语标注进行翻译。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   </a:t>
                      </a: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 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</a:txBody>
                  <a:tcPr marL="143972" marR="35987" marT="36376" marB="36376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214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174625" indent="-1746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改善</a:t>
                      </a:r>
                      <a:endParaRPr kumimoji="1" lang="en-US" altLang="ko-K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部门</a:t>
                      </a:r>
                      <a:endParaRPr kumimoji="1" lang="en-US" altLang="ko-K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35987" marR="35987" marT="36376" marB="36376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改善主管组</a:t>
                      </a:r>
                    </a:p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</a:rPr>
                        <a:t>责任人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0" marR="0" marT="36376" marB="36376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改善日期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0" marR="0" marT="36376" marB="36376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结果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0" marR="0" marT="36376" marB="36376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77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>
                      <a:lvl1pPr marL="107950" indent="-1746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107950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宋体" panose="02010600030101010101" pitchFamily="2" charset="-122"/>
                        </a:rPr>
                        <a:t>张峰</a:t>
                      </a:r>
                    </a:p>
                  </a:txBody>
                  <a:tcPr marL="35987" marR="35987" marT="36376" marB="36376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2025/10/13</a:t>
                      </a:r>
                    </a:p>
                  </a:txBody>
                  <a:tcPr marL="35987" marR="35987" marT="36376" marB="36376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313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defTabSz="91313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defTabSz="91313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defTabSz="91313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defTabSz="91313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defTabSz="91313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defTabSz="91313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defTabSz="91313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defTabSz="91313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313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B" pitchFamily="18" charset="-127"/>
                          <a:ea typeface="宋体" panose="02010600030101010101" pitchFamily="2" charset="-122"/>
                        </a:rPr>
                        <a:t>完</a:t>
                      </a:r>
                    </a:p>
                  </a:txBody>
                  <a:tcPr marL="35987" marR="35987" marT="36376" marB="36376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4840" name="AutoShape 15"/>
          <p:cNvSpPr/>
          <p:nvPr/>
        </p:nvSpPr>
        <p:spPr>
          <a:xfrm>
            <a:off x="331788" y="1657350"/>
            <a:ext cx="1454150" cy="309563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cap="flat" cmpd="sng">
            <a:solidFill>
              <a:srgbClr val="808080"/>
            </a:solidFill>
            <a:prstDash val="solid"/>
            <a:headEnd type="none" w="med" len="med"/>
            <a:tailEnd type="none" w="med" len="med"/>
          </a:ln>
        </p:spPr>
        <p:txBody>
          <a:bodyPr wrap="none" lIns="91321" tIns="45660" rIns="91321" bIns="45660" anchor="ctr" anchorCtr="0"/>
          <a:lstStyle>
            <a:lvl1pPr marL="360680" indent="-36068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81050" indent="-300355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2055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2750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4080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zh-CN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现象</a:t>
            </a:r>
            <a:r>
              <a:rPr lang="ko-KR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zh-CN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及</a:t>
            </a:r>
            <a:r>
              <a:rPr lang="ko-KR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zh-CN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问题点</a:t>
            </a:r>
            <a:endParaRPr lang="ko-KR" altLang="en-US" sz="1400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4841" name="AutoShape 15"/>
          <p:cNvSpPr/>
          <p:nvPr/>
        </p:nvSpPr>
        <p:spPr>
          <a:xfrm>
            <a:off x="4967288" y="1646238"/>
            <a:ext cx="2168525" cy="307975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cap="flat" cmpd="sng">
            <a:solidFill>
              <a:srgbClr val="808080"/>
            </a:solidFill>
            <a:prstDash val="solid"/>
            <a:headEnd type="none" w="med" len="med"/>
            <a:tailEnd type="none" w="med" len="med"/>
          </a:ln>
        </p:spPr>
        <p:txBody>
          <a:bodyPr wrap="none" lIns="91321" tIns="45660" rIns="91321" bIns="45660" anchor="ctr" anchorCtr="0"/>
          <a:lstStyle>
            <a:lvl1pPr marL="360680" indent="-36068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81050" indent="-300355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2055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2750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4080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zh-CN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改善对策</a:t>
            </a:r>
            <a:r>
              <a:rPr lang="ko-KR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zh-CN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及</a:t>
            </a:r>
            <a:r>
              <a:rPr lang="ko-KR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zh-CN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日期</a:t>
            </a:r>
            <a:endParaRPr lang="ko-KR" altLang="en-US" sz="1400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8" name="Group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0653337"/>
              </p:ext>
            </p:extLst>
          </p:nvPr>
        </p:nvGraphicFramePr>
        <p:xfrm>
          <a:off x="273050" y="1208088"/>
          <a:ext cx="9469437" cy="335280"/>
        </p:xfrm>
        <a:graphic>
          <a:graphicData uri="http://schemas.openxmlformats.org/drawingml/2006/table">
            <a:tbl>
              <a:tblPr/>
              <a:tblGrid>
                <a:gridCol w="611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20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78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47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47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24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93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32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30381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022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点检日期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anose="02020603020101020101" pitchFamily="18" charset="-127"/>
                        <a:ea typeface="현대하모니 L" panose="02020603020101020101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2025.10.11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工程名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anose="02020603020101020101" pitchFamily="18" charset="-127"/>
                        <a:ea typeface="현대하모니 L" panose="02020603020101020101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1" lang="zh-CN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昌源威亚</a:t>
                      </a:r>
                      <a:r>
                        <a:rPr kumimoji="1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1</a:t>
                      </a: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桥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endParaRPr kumimoji="1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点检者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anose="02020603020101020101" pitchFamily="18" charset="-127"/>
                        <a:ea typeface="현대하모니 L" panose="02020603020101020101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杨吉帅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问题类型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anose="02020603020101020101" pitchFamily="18" charset="-127"/>
                        <a:ea typeface="현대하모니 L" panose="02020603020101020101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设备制造</a:t>
                      </a:r>
                      <a:r>
                        <a:rPr kumimoji="0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 </a:t>
                      </a:r>
                      <a:r>
                        <a:rPr kumimoji="0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/  </a:t>
                      </a: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设计</a:t>
                      </a:r>
                      <a:r>
                        <a:rPr kumimoji="0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 </a:t>
                      </a:r>
                      <a:r>
                        <a:rPr kumimoji="0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/  </a:t>
                      </a: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包装</a:t>
                      </a:r>
                      <a:r>
                        <a:rPr kumimoji="0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/  </a:t>
                      </a: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组装</a:t>
                      </a:r>
                      <a:r>
                        <a:rPr kumimoji="0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/  </a:t>
                      </a: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购买品</a:t>
                      </a:r>
                      <a:endParaRPr kumimoji="0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anose="02020603020101020101" pitchFamily="18" charset="-127"/>
                        <a:ea typeface="현대하모니 L" panose="02020603020101020101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4862" name="Rectangle 17"/>
          <p:cNvSpPr/>
          <p:nvPr/>
        </p:nvSpPr>
        <p:spPr>
          <a:xfrm>
            <a:off x="55563" y="725488"/>
            <a:ext cx="7391400" cy="503237"/>
          </a:xfrm>
          <a:prstGeom prst="rect">
            <a:avLst/>
          </a:prstGeom>
          <a:noFill/>
          <a:ln w="9525">
            <a:noFill/>
          </a:ln>
        </p:spPr>
        <p:txBody>
          <a:bodyPr lIns="89495" tIns="44748" rIns="89495" bIns="44748" anchor="ctr" anchorCtr="0"/>
          <a:lstStyle>
            <a:lvl1pPr marL="360680" indent="-36068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81050" indent="-300355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2055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2750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4080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894080" eaLnBrk="1" hangingPunct="1">
              <a:spcBef>
                <a:spcPct val="0"/>
              </a:spcBef>
              <a:buFontTx/>
              <a:buNone/>
            </a:pPr>
            <a:r>
              <a:rPr lang="ko-KR" altLang="en-US" sz="2000" dirty="0">
                <a:solidFill>
                  <a:srgbClr val="0000FF"/>
                </a:solidFill>
                <a:latin typeface="현대하모니 B" pitchFamily="18" charset="-127"/>
                <a:ea typeface="현대하모니 B" pitchFamily="18" charset="-127"/>
              </a:rPr>
              <a:t>  ● </a:t>
            </a:r>
            <a:r>
              <a:rPr lang="zh-CN" altLang="en-US" sz="2000" dirty="0">
                <a:solidFill>
                  <a:srgbClr val="0000FF"/>
                </a:solidFill>
                <a:latin typeface="현대하모니 B" pitchFamily="18" charset="-127"/>
                <a:ea typeface="현대하모니 B" pitchFamily="18" charset="-127"/>
              </a:rPr>
              <a:t>问题点</a:t>
            </a:r>
            <a:r>
              <a:rPr lang="ko-KR" altLang="en-US" sz="2000" dirty="0">
                <a:solidFill>
                  <a:srgbClr val="0000FF"/>
                </a:solidFill>
                <a:latin typeface="현대하모니 B" pitchFamily="18" charset="-127"/>
                <a:ea typeface="현대하모니 B" pitchFamily="18" charset="-127"/>
              </a:rPr>
              <a:t> </a:t>
            </a:r>
            <a:r>
              <a:rPr lang="en-US" altLang="ko-KR" sz="2000" dirty="0">
                <a:solidFill>
                  <a:srgbClr val="0000FF"/>
                </a:solidFill>
                <a:latin typeface="현대하모니 B" pitchFamily="18" charset="-127"/>
                <a:ea typeface="현대하모니 B" pitchFamily="18" charset="-127"/>
              </a:rPr>
              <a:t>19:</a:t>
            </a:r>
            <a:r>
              <a:rPr lang="zh-CN" altLang="en-US" sz="2000" dirty="0">
                <a:solidFill>
                  <a:srgbClr val="0000FF"/>
                </a:solidFill>
                <a:latin typeface="현대하모니 B" pitchFamily="18" charset="-127"/>
                <a:ea typeface="현대하모니 B" pitchFamily="18" charset="-127"/>
              </a:rPr>
              <a:t>加工反了</a:t>
            </a:r>
            <a:endParaRPr lang="ko-KR" altLang="en-US" sz="1800" dirty="0">
              <a:solidFill>
                <a:srgbClr val="0000FF"/>
              </a:solidFill>
              <a:latin typeface="현대하모니 B" pitchFamily="18" charset="-127"/>
              <a:ea typeface="현대하모니 B" pitchFamily="18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8704263" y="309563"/>
            <a:ext cx="1008063" cy="363538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ko-KR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현대하모니 L" panose="02020603020101020101" pitchFamily="18" charset="-127"/>
                <a:ea typeface="현대하모니 L" panose="02020603020101020101" pitchFamily="18" charset="-127"/>
                <a:cs typeface="+mn-cs"/>
              </a:rPr>
              <a:t>대  외  비</a:t>
            </a:r>
            <a:endParaRPr kumimoji="1" lang="en-US" altLang="ko-KR" sz="1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현대하모니 L" panose="02020603020101020101" pitchFamily="18" charset="-127"/>
              <a:ea typeface="현대하모니 L" panose="02020603020101020101" pitchFamily="18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ko-KR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현대하모니 L" panose="02020603020101020101" pitchFamily="18" charset="-127"/>
                <a:ea typeface="현대하모니 L" panose="02020603020101020101" pitchFamily="18" charset="-127"/>
                <a:cs typeface="+mn-cs"/>
              </a:rPr>
              <a:t>(RESTRICTED)</a:t>
            </a:r>
            <a:endParaRPr kumimoji="1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현대하모니 L" panose="02020603020101020101" pitchFamily="18" charset="-127"/>
              <a:ea typeface="현대하모니 L" panose="02020603020101020101" pitchFamily="18" charset="-127"/>
              <a:cs typeface="+mn-cs"/>
            </a:endParaRPr>
          </a:p>
        </p:txBody>
      </p:sp>
      <p:sp>
        <p:nvSpPr>
          <p:cNvPr id="5" name="제목 4"/>
          <p:cNvSpPr>
            <a:spLocks noGrp="1"/>
          </p:cNvSpPr>
          <p:nvPr>
            <p:ph type="title" hasCustomPrompt="1"/>
          </p:nvPr>
        </p:nvSpPr>
        <p:spPr bwMode="auto">
          <a:xfrm>
            <a:off x="703677" y="136626"/>
            <a:ext cx="7089916" cy="589410"/>
          </a:xfrm>
          <a:ln>
            <a:miter lim="800000"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wrap="square" lIns="0" tIns="0" rIns="0" bIns="0" numCol="1" anchor="ctr" anchorCtr="0" compatLnSpc="1"/>
          <a:lstStyle/>
          <a:p>
            <a:pPr marL="0" marR="0" lvl="0" indent="0" algn="l" defTabSz="913765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effectLst/>
                <a:uLnTx/>
                <a:uFillTx/>
                <a:latin typeface="HDharmony M" panose="02020603020101020101" pitchFamily="18" charset="-127"/>
                <a:ea typeface="HDharmony M" panose="02020603020101020101" pitchFamily="18" charset="-127"/>
                <a:cs typeface="+mn-cs"/>
              </a:rPr>
              <a:t>19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effectLst/>
                <a:uLnTx/>
                <a:uFillTx/>
                <a:latin typeface="HDharmony M" panose="02020603020101020101" pitchFamily="18" charset="-127"/>
                <a:ea typeface="HDharmony M" panose="02020603020101020101" pitchFamily="18" charset="-127"/>
                <a:cs typeface="+mn-cs"/>
              </a:rPr>
              <a:t>昌源威亚车桥改造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effectLst/>
                <a:uLnTx/>
                <a:uFillTx/>
                <a:latin typeface="HDharmony M" panose="02020603020101020101" pitchFamily="18" charset="-127"/>
                <a:ea typeface="HDharmony M" panose="02020603020101020101" pitchFamily="18" charset="-127"/>
                <a:cs typeface="+mn-cs"/>
              </a:rPr>
              <a:t>1</a:t>
            </a:r>
            <a:r>
              <a:rPr kumimoji="0" lang="zh-CN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effectLst/>
                <a:uLnTx/>
                <a:uFillTx/>
                <a:latin typeface="HDharmony M" panose="02020603020101020101" pitchFamily="18" charset="-127"/>
                <a:ea typeface="HDharmony M" panose="02020603020101020101" pitchFamily="18" charset="-127"/>
                <a:cs typeface="+mn-cs"/>
              </a:rPr>
              <a:t>线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effectLst/>
                <a:uLnTx/>
                <a:uFillTx/>
                <a:latin typeface="HDharmony M" panose="02020603020101020101" pitchFamily="18" charset="-127"/>
                <a:ea typeface="HDharmony M" panose="02020603020101020101" pitchFamily="18" charset="-127"/>
                <a:cs typeface="+mn-cs"/>
              </a:rPr>
              <a:t>项目问题点</a:t>
            </a:r>
            <a:endParaRPr kumimoji="0" lang="ko-KR" altLang="en-US" sz="2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10800000" scaled="1"/>
              </a:gradFill>
              <a:effectLst/>
              <a:uLnTx/>
              <a:uFillTx/>
              <a:latin typeface="HDharmony M" panose="02020603020101020101" pitchFamily="18" charset="-127"/>
              <a:ea typeface="HDharmony M" panose="02020603020101020101" pitchFamily="18" charset="-127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438" y="1208876"/>
            <a:ext cx="753155" cy="3124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88" y="2529408"/>
            <a:ext cx="3684314" cy="202906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417987" y="3761803"/>
            <a:ext cx="1662405" cy="38575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071081" y="3868229"/>
            <a:ext cx="1768894" cy="187580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19"/>
          <p:cNvGraphicFramePr>
            <a:graphicFrameLocks noGrp="1"/>
          </p:cNvGraphicFramePr>
          <p:nvPr/>
        </p:nvGraphicFramePr>
        <p:xfrm>
          <a:off x="271463" y="1606550"/>
          <a:ext cx="9469438" cy="5238750"/>
        </p:xfrm>
        <a:graphic>
          <a:graphicData uri="http://schemas.openxmlformats.org/drawingml/2006/table">
            <a:tbl>
              <a:tblPr/>
              <a:tblGrid>
                <a:gridCol w="46099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7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33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67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17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48765">
                <a:tc rowSpan="3">
                  <a:txBody>
                    <a:bodyPr/>
                    <a:lstStyle>
                      <a:lvl1pPr marL="88900" indent="-889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·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图 纸 号  </a:t>
                      </a:r>
                      <a: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:</a:t>
                      </a:r>
                      <a:r>
                        <a:rPr kumimoji="1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TA20250604-005130-008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·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问题内容：</a:t>
                      </a:r>
                      <a:r>
                        <a:rPr lang="zh-CN" altLang="en-US" sz="1400" dirty="0">
                          <a:ln>
                            <a:noFill/>
                          </a:ln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  <a:sym typeface="+mn-ea"/>
                        </a:rPr>
                        <a:t>图纸公差：</a:t>
                      </a:r>
                      <a:r>
                        <a:rPr lang="en-US" altLang="zh-CN" sz="1400" dirty="0">
                          <a:ln>
                            <a:noFill/>
                          </a:ln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  <a:sym typeface="+mn-ea"/>
                        </a:rPr>
                        <a:t>50+0.03  -0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dirty="0">
                          <a:ln>
                            <a:noFill/>
                          </a:ln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  <a:sym typeface="+mn-ea"/>
                        </a:rPr>
                        <a:t>               实测结果：</a:t>
                      </a:r>
                      <a:r>
                        <a:rPr lang="en-US" altLang="zh-CN" sz="1400" dirty="0">
                          <a:ln>
                            <a:noFill/>
                          </a:ln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  <a:sym typeface="+mn-ea"/>
                        </a:rPr>
                        <a:t>49.97</a:t>
                      </a:r>
                      <a:br>
                        <a:rPr lang="en-US" altLang="ko-KR" sz="1400" dirty="0">
                          <a:ln>
                            <a:noFill/>
                          </a:ln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  <a:sym typeface="+mn-ea"/>
                        </a:rPr>
                      </a:br>
                      <a:r>
                        <a:rPr lang="en-US" altLang="ko-KR" sz="1400" dirty="0">
                          <a:ln>
                            <a:noFill/>
                          </a:ln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  <a:sym typeface="+mn-ea"/>
                        </a:rPr>
                        <a:t>               </a:t>
                      </a:r>
                      <a:r>
                        <a:rPr lang="zh-CN" altLang="en-US" sz="1400" dirty="0">
                          <a:ln>
                            <a:noFill/>
                          </a:ln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  <a:sym typeface="+mn-ea"/>
                        </a:rPr>
                        <a:t>超差：</a:t>
                      </a:r>
                      <a:r>
                        <a:rPr lang="en-US" altLang="zh-CN" sz="1400" dirty="0">
                          <a:ln>
                            <a:noFill/>
                          </a:ln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  <a:sym typeface="+mn-ea"/>
                        </a:rPr>
                        <a:t>0.03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  <a:sym typeface="+mn-ea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 </a:t>
                      </a:r>
                      <a:endParaRPr kumimoji="1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1" lang="en-US" altLang="zh-CN" sz="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C</a:t>
                      </a: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</a:txBody>
                  <a:tcPr marL="71974" marR="35987" marT="0" marB="36376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marL="88900" indent="-889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改善对策：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▣</a:t>
                      </a: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根本原因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: </a:t>
                      </a: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尺寸加工不到位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▣</a:t>
                      </a: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解决方案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: </a:t>
                      </a: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按照公差重新加工。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▣</a:t>
                      </a: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再发防止方案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:</a:t>
                      </a: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下机前对重点尺寸进行检测确认，不方便测量的需制作检具，对于孔公差尽量偏上限加工，并预留电镀余量。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   </a:t>
                      </a: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 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</a:txBody>
                  <a:tcPr marL="143972" marR="35987" marT="36376" marB="36376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214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174625" indent="-1746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改善</a:t>
                      </a:r>
                      <a:endParaRPr kumimoji="1" lang="en-US" altLang="ko-K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部门</a:t>
                      </a:r>
                      <a:endParaRPr kumimoji="1" lang="en-US" altLang="ko-K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35987" marR="35987" marT="36376" marB="36376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改善主管组</a:t>
                      </a:r>
                    </a:p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</a:rPr>
                        <a:t>责任人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0" marR="0" marT="36376" marB="36376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改善日期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0" marR="0" marT="36376" marB="36376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结果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0" marR="0" marT="36376" marB="36376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77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>
                      <a:lvl1pPr marL="107950" indent="-1746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107950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宋体" panose="02010600030101010101" pitchFamily="2" charset="-122"/>
                        </a:rPr>
                        <a:t>张峰</a:t>
                      </a:r>
                    </a:p>
                  </a:txBody>
                  <a:tcPr marL="35987" marR="35987" marT="36376" marB="36376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2025/10/12</a:t>
                      </a:r>
                    </a:p>
                  </a:txBody>
                  <a:tcPr marL="35987" marR="35987" marT="36376" marB="36376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313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defTabSz="91313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defTabSz="91313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defTabSz="91313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defTabSz="91313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defTabSz="91313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defTabSz="91313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defTabSz="91313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defTabSz="91313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313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B" pitchFamily="18" charset="-127"/>
                          <a:ea typeface="宋体" panose="02010600030101010101" pitchFamily="2" charset="-122"/>
                        </a:rPr>
                        <a:t>完</a:t>
                      </a:r>
                    </a:p>
                  </a:txBody>
                  <a:tcPr marL="35987" marR="35987" marT="36376" marB="36376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4840" name="AutoShape 15"/>
          <p:cNvSpPr/>
          <p:nvPr/>
        </p:nvSpPr>
        <p:spPr>
          <a:xfrm>
            <a:off x="331788" y="1657350"/>
            <a:ext cx="1454150" cy="309563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cap="flat" cmpd="sng">
            <a:solidFill>
              <a:srgbClr val="808080"/>
            </a:solidFill>
            <a:prstDash val="solid"/>
            <a:headEnd type="none" w="med" len="med"/>
            <a:tailEnd type="none" w="med" len="med"/>
          </a:ln>
        </p:spPr>
        <p:txBody>
          <a:bodyPr wrap="none" lIns="91321" tIns="45660" rIns="91321" bIns="45660" anchor="ctr" anchorCtr="0"/>
          <a:lstStyle>
            <a:lvl1pPr marL="360680" indent="-36068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81050" indent="-300355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2055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2750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4080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zh-CN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现象</a:t>
            </a:r>
            <a:r>
              <a:rPr lang="ko-KR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zh-CN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及</a:t>
            </a:r>
            <a:r>
              <a:rPr lang="ko-KR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zh-CN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问题点</a:t>
            </a:r>
            <a:endParaRPr lang="ko-KR" altLang="en-US" sz="1400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4841" name="AutoShape 15"/>
          <p:cNvSpPr/>
          <p:nvPr/>
        </p:nvSpPr>
        <p:spPr>
          <a:xfrm>
            <a:off x="4967288" y="1646238"/>
            <a:ext cx="2168525" cy="307975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cap="flat" cmpd="sng">
            <a:solidFill>
              <a:srgbClr val="808080"/>
            </a:solidFill>
            <a:prstDash val="solid"/>
            <a:headEnd type="none" w="med" len="med"/>
            <a:tailEnd type="none" w="med" len="med"/>
          </a:ln>
        </p:spPr>
        <p:txBody>
          <a:bodyPr wrap="none" lIns="91321" tIns="45660" rIns="91321" bIns="45660" anchor="ctr" anchorCtr="0"/>
          <a:lstStyle>
            <a:lvl1pPr marL="360680" indent="-36068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81050" indent="-300355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2055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2750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4080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zh-CN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改善对策</a:t>
            </a:r>
            <a:r>
              <a:rPr lang="ko-KR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zh-CN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及</a:t>
            </a:r>
            <a:r>
              <a:rPr lang="ko-KR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zh-CN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日期</a:t>
            </a:r>
            <a:endParaRPr lang="ko-KR" altLang="en-US" sz="1400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8" name="Group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399759"/>
              </p:ext>
            </p:extLst>
          </p:nvPr>
        </p:nvGraphicFramePr>
        <p:xfrm>
          <a:off x="273050" y="1208088"/>
          <a:ext cx="9469437" cy="335280"/>
        </p:xfrm>
        <a:graphic>
          <a:graphicData uri="http://schemas.openxmlformats.org/drawingml/2006/table">
            <a:tbl>
              <a:tblPr/>
              <a:tblGrid>
                <a:gridCol w="611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20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78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47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47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24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93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32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30381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022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点检日期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anose="02020603020101020101" pitchFamily="18" charset="-127"/>
                        <a:ea typeface="현대하모니 L" panose="02020603020101020101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2025.10.12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工程名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anose="02020603020101020101" pitchFamily="18" charset="-127"/>
                        <a:ea typeface="현대하모니 L" panose="02020603020101020101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1" lang="zh-CN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昌源威亚</a:t>
                      </a:r>
                      <a:r>
                        <a:rPr kumimoji="1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1</a:t>
                      </a: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桥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endParaRPr kumimoji="1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点检者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anose="02020603020101020101" pitchFamily="18" charset="-127"/>
                        <a:ea typeface="현대하모니 L" panose="02020603020101020101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anose="02020603020101020101" pitchFamily="18" charset="-127"/>
                        <a:ea typeface="현대하모니 L" panose="02020603020101020101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问题类型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anose="02020603020101020101" pitchFamily="18" charset="-127"/>
                        <a:ea typeface="현대하모니 L" panose="02020603020101020101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设备制造</a:t>
                      </a:r>
                      <a:r>
                        <a:rPr kumimoji="0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 </a:t>
                      </a:r>
                      <a:r>
                        <a:rPr kumimoji="0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/  </a:t>
                      </a: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设计</a:t>
                      </a:r>
                      <a:r>
                        <a:rPr kumimoji="0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 </a:t>
                      </a:r>
                      <a:r>
                        <a:rPr kumimoji="0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/  </a:t>
                      </a: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包装</a:t>
                      </a:r>
                      <a:r>
                        <a:rPr kumimoji="0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/  </a:t>
                      </a: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组装</a:t>
                      </a:r>
                      <a:r>
                        <a:rPr kumimoji="0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/  </a:t>
                      </a: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购买品</a:t>
                      </a:r>
                      <a:endParaRPr kumimoji="0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anose="02020603020101020101" pitchFamily="18" charset="-127"/>
                        <a:ea typeface="현대하모니 L" panose="02020603020101020101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4862" name="Rectangle 17"/>
          <p:cNvSpPr/>
          <p:nvPr/>
        </p:nvSpPr>
        <p:spPr>
          <a:xfrm>
            <a:off x="55563" y="725488"/>
            <a:ext cx="7391400" cy="503237"/>
          </a:xfrm>
          <a:prstGeom prst="rect">
            <a:avLst/>
          </a:prstGeom>
          <a:noFill/>
          <a:ln w="9525">
            <a:noFill/>
          </a:ln>
        </p:spPr>
        <p:txBody>
          <a:bodyPr lIns="89495" tIns="44748" rIns="89495" bIns="44748" anchor="ctr" anchorCtr="0"/>
          <a:lstStyle>
            <a:lvl1pPr marL="360680" indent="-36068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81050" indent="-300355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2055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2750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4080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894080" eaLnBrk="1" hangingPunct="1">
              <a:spcBef>
                <a:spcPct val="0"/>
              </a:spcBef>
              <a:buFontTx/>
              <a:buNone/>
            </a:pPr>
            <a:r>
              <a:rPr lang="ko-KR" altLang="en-US" sz="2000" dirty="0">
                <a:solidFill>
                  <a:srgbClr val="0000FF"/>
                </a:solidFill>
                <a:latin typeface="현대하모니 B" pitchFamily="18" charset="-127"/>
                <a:ea typeface="현대하모니 B" pitchFamily="18" charset="-127"/>
              </a:rPr>
              <a:t>  ● </a:t>
            </a:r>
            <a:r>
              <a:rPr lang="zh-CN" altLang="en-US" sz="2000" dirty="0">
                <a:solidFill>
                  <a:srgbClr val="0000FF"/>
                </a:solidFill>
                <a:latin typeface="현대하모니 B" pitchFamily="18" charset="-127"/>
                <a:ea typeface="현대하모니 B" pitchFamily="18" charset="-127"/>
              </a:rPr>
              <a:t>问题点</a:t>
            </a:r>
            <a:r>
              <a:rPr lang="en-US" altLang="zh-CN" sz="2000" dirty="0">
                <a:solidFill>
                  <a:srgbClr val="0000FF"/>
                </a:solidFill>
                <a:latin typeface="현대하모니 B" pitchFamily="18" charset="-127"/>
                <a:ea typeface="현대하모니 B" pitchFamily="18" charset="-127"/>
              </a:rPr>
              <a:t>20</a:t>
            </a:r>
            <a:r>
              <a:rPr lang="ko-KR" altLang="en-US" sz="2000" dirty="0">
                <a:solidFill>
                  <a:srgbClr val="0000FF"/>
                </a:solidFill>
                <a:latin typeface="현대하모니 B" pitchFamily="18" charset="-127"/>
                <a:ea typeface="현대하모니 B" pitchFamily="18" charset="-127"/>
              </a:rPr>
              <a:t> </a:t>
            </a:r>
            <a:r>
              <a:rPr lang="en-US" altLang="ko-KR" sz="2000" dirty="0">
                <a:solidFill>
                  <a:srgbClr val="0000FF"/>
                </a:solidFill>
                <a:latin typeface="현대하모니 B" pitchFamily="18" charset="-127"/>
                <a:ea typeface="현대하모니 B" pitchFamily="18" charset="-127"/>
              </a:rPr>
              <a:t>:</a:t>
            </a:r>
            <a:r>
              <a:rPr lang="zh-CN" altLang="en-US" sz="2000" dirty="0">
                <a:solidFill>
                  <a:srgbClr val="0000FF"/>
                </a:solidFill>
                <a:latin typeface="현대하모니 B" pitchFamily="18" charset="-127"/>
                <a:ea typeface="현대하모니 B" pitchFamily="18" charset="-127"/>
              </a:rPr>
              <a:t>孔径小</a:t>
            </a:r>
            <a:endParaRPr lang="ko-KR" altLang="en-US" sz="1800" dirty="0">
              <a:solidFill>
                <a:srgbClr val="0000FF"/>
              </a:solidFill>
              <a:latin typeface="현대하모니 B" pitchFamily="18" charset="-127"/>
              <a:ea typeface="현대하모니 B" pitchFamily="18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8704263" y="309563"/>
            <a:ext cx="1008063" cy="363538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ko-KR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현대하모니 L" panose="02020603020101020101" pitchFamily="18" charset="-127"/>
                <a:ea typeface="현대하모니 L" panose="02020603020101020101" pitchFamily="18" charset="-127"/>
                <a:cs typeface="+mn-cs"/>
              </a:rPr>
              <a:t>대  외  비</a:t>
            </a:r>
            <a:endParaRPr kumimoji="1" lang="en-US" altLang="ko-KR" sz="1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현대하모니 L" panose="02020603020101020101" pitchFamily="18" charset="-127"/>
              <a:ea typeface="현대하모니 L" panose="02020603020101020101" pitchFamily="18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ko-KR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현대하모니 L" panose="02020603020101020101" pitchFamily="18" charset="-127"/>
                <a:ea typeface="현대하모니 L" panose="02020603020101020101" pitchFamily="18" charset="-127"/>
                <a:cs typeface="+mn-cs"/>
              </a:rPr>
              <a:t>(RESTRICTED)</a:t>
            </a:r>
            <a:endParaRPr kumimoji="1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현대하모니 L" panose="02020603020101020101" pitchFamily="18" charset="-127"/>
              <a:ea typeface="현대하모니 L" panose="02020603020101020101" pitchFamily="18" charset="-127"/>
              <a:cs typeface="+mn-cs"/>
            </a:endParaRPr>
          </a:p>
        </p:txBody>
      </p:sp>
      <p:sp>
        <p:nvSpPr>
          <p:cNvPr id="5" name="제목 4"/>
          <p:cNvSpPr>
            <a:spLocks noGrp="1"/>
          </p:cNvSpPr>
          <p:nvPr>
            <p:ph type="title" hasCustomPrompt="1"/>
          </p:nvPr>
        </p:nvSpPr>
        <p:spPr bwMode="auto">
          <a:xfrm>
            <a:off x="703677" y="136626"/>
            <a:ext cx="7089916" cy="589410"/>
          </a:xfrm>
          <a:ln>
            <a:miter lim="800000"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wrap="square" lIns="0" tIns="0" rIns="0" bIns="0" numCol="1" anchor="ctr" anchorCtr="0" compatLnSpc="1"/>
          <a:lstStyle/>
          <a:p>
            <a:pPr marL="0" marR="0" lvl="0" indent="0" algn="l" defTabSz="913765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effectLst/>
                <a:uLnTx/>
                <a:uFillTx/>
                <a:latin typeface="HDharmony M" panose="02020603020101020101" pitchFamily="18" charset="-127"/>
                <a:ea typeface="HDharmony M" panose="02020603020101020101" pitchFamily="18" charset="-127"/>
                <a:cs typeface="+mn-cs"/>
              </a:rPr>
              <a:t>20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effectLst/>
                <a:uLnTx/>
                <a:uFillTx/>
                <a:latin typeface="HDharmony M" panose="02020603020101020101" pitchFamily="18" charset="-127"/>
                <a:ea typeface="HDharmony M" panose="02020603020101020101" pitchFamily="18" charset="-127"/>
                <a:cs typeface="+mn-cs"/>
              </a:rPr>
              <a:t>昌源威亚车桥改造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effectLst/>
                <a:uLnTx/>
                <a:uFillTx/>
                <a:latin typeface="HDharmony M" panose="02020603020101020101" pitchFamily="18" charset="-127"/>
                <a:ea typeface="HDharmony M" panose="02020603020101020101" pitchFamily="18" charset="-127"/>
                <a:cs typeface="+mn-cs"/>
              </a:rPr>
              <a:t>1</a:t>
            </a:r>
            <a:r>
              <a:rPr kumimoji="0" lang="zh-CN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effectLst/>
                <a:uLnTx/>
                <a:uFillTx/>
                <a:latin typeface="HDharmony M" panose="02020603020101020101" pitchFamily="18" charset="-127"/>
                <a:ea typeface="HDharmony M" panose="02020603020101020101" pitchFamily="18" charset="-127"/>
                <a:cs typeface="+mn-cs"/>
              </a:rPr>
              <a:t>线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effectLst/>
                <a:uLnTx/>
                <a:uFillTx/>
                <a:latin typeface="HDharmony M" panose="02020603020101020101" pitchFamily="18" charset="-127"/>
                <a:ea typeface="HDharmony M" panose="02020603020101020101" pitchFamily="18" charset="-127"/>
                <a:cs typeface="+mn-cs"/>
              </a:rPr>
              <a:t>项目问题点</a:t>
            </a:r>
            <a:endParaRPr kumimoji="0" lang="ko-KR" altLang="en-US" sz="2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10800000" scaled="1"/>
              </a:gradFill>
              <a:effectLst/>
              <a:uLnTx/>
              <a:uFillTx/>
              <a:latin typeface="HDharmony M" panose="02020603020101020101" pitchFamily="18" charset="-127"/>
              <a:ea typeface="HDharmony M" panose="02020603020101020101" pitchFamily="18" charset="-127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438" y="1208876"/>
            <a:ext cx="753155" cy="3124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397" y="2933574"/>
            <a:ext cx="2453901" cy="17560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5942" y="2915009"/>
            <a:ext cx="2207561" cy="17560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730" y="4820239"/>
            <a:ext cx="4177285" cy="188872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1462" y="4491164"/>
            <a:ext cx="1620115" cy="123177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445767"/>
              </p:ext>
            </p:extLst>
          </p:nvPr>
        </p:nvGraphicFramePr>
        <p:xfrm>
          <a:off x="271463" y="1606550"/>
          <a:ext cx="9469438" cy="5238750"/>
        </p:xfrm>
        <a:graphic>
          <a:graphicData uri="http://schemas.openxmlformats.org/drawingml/2006/table">
            <a:tbl>
              <a:tblPr/>
              <a:tblGrid>
                <a:gridCol w="46099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7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33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67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17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48765">
                <a:tc rowSpan="3">
                  <a:txBody>
                    <a:bodyPr/>
                    <a:lstStyle>
                      <a:lvl1pPr marL="88900" indent="-889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图 纸 号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:</a:t>
                      </a:r>
                      <a:r>
                        <a:rPr kumimoji="1" lang="en-US" altLang="zh-CN" sz="1400" dirty="0">
                          <a:ln>
                            <a:noFill/>
                          </a:ln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  <a:sym typeface="+mn-ea"/>
                        </a:rPr>
                        <a:t>TA20250604-001007FA-007</a:t>
                      </a: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问题点内容</a:t>
                      </a:r>
                      <a: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: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宋体" panose="02010600030101010101" pitchFamily="2" charset="-122"/>
                        </a:rPr>
                        <a:t>螺纹孔毛刺</a:t>
                      </a:r>
                      <a:endParaRPr kumimoji="1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1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anose="020B0600000101010101" pitchFamily="34" charset="-127"/>
                        <a:ea typeface="宋体" panose="02010600030101010101" pitchFamily="2" charset="-122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 </a:t>
                      </a:r>
                      <a:endParaRPr kumimoji="1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</a:txBody>
                  <a:tcPr marL="71974" marR="35987" marT="0" marB="36376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marL="88900" indent="-889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改善对策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素有孔类的边缘需要加倒角去毛刺 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</a:txBody>
                  <a:tcPr marL="143972" marR="35987" marT="36376" marB="36376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214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174625" indent="-1746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改善</a:t>
                      </a:r>
                      <a:endParaRPr kumimoji="1" lang="en-US" altLang="ko-K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部门</a:t>
                      </a:r>
                      <a:endParaRPr kumimoji="1" lang="en-US" altLang="ko-K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35987" marR="35987" marT="36376" marB="36376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改善主管组</a:t>
                      </a:r>
                    </a:p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</a:rPr>
                        <a:t>责任人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0" marR="0" marT="36376" marB="36376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改善日期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0" marR="0" marT="36376" marB="36376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结果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0" marR="0" marT="36376" marB="36376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77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>
                      <a:lvl1pPr marL="107950" indent="-1746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107950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张峰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</a:txBody>
                  <a:tcPr marL="35987" marR="35987" marT="36376" marB="36376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10/15</a:t>
                      </a:r>
                    </a:p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10/15</a:t>
                      </a:r>
                    </a:p>
                  </a:txBody>
                  <a:tcPr marL="35987" marR="35987" marT="36376" marB="36376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313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defTabSz="91313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defTabSz="91313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defTabSz="91313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defTabSz="91313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defTabSz="91313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defTabSz="91313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defTabSz="91313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defTabSz="91313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313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B" pitchFamily="18" charset="-127"/>
                          <a:ea typeface="현대하모니 B" pitchFamily="18" charset="-127"/>
                        </a:rPr>
                        <a:t>完</a:t>
                      </a:r>
                      <a:endParaRPr kumimoji="0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B" pitchFamily="18" charset="-127"/>
                        <a:ea typeface="현대하모니 B" pitchFamily="18" charset="-127"/>
                      </a:endParaRPr>
                    </a:p>
                  </a:txBody>
                  <a:tcPr marL="35987" marR="35987" marT="36376" marB="36376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4840" name="AutoShape 15"/>
          <p:cNvSpPr/>
          <p:nvPr/>
        </p:nvSpPr>
        <p:spPr>
          <a:xfrm>
            <a:off x="331788" y="1657350"/>
            <a:ext cx="1454150" cy="309563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cap="flat" cmpd="sng">
            <a:solidFill>
              <a:srgbClr val="808080"/>
            </a:solidFill>
            <a:prstDash val="solid"/>
            <a:headEnd type="none" w="med" len="med"/>
            <a:tailEnd type="none" w="med" len="med"/>
          </a:ln>
        </p:spPr>
        <p:txBody>
          <a:bodyPr wrap="none" lIns="91321" tIns="45660" rIns="91321" bIns="45660" anchor="ctr" anchorCtr="0"/>
          <a:lstStyle>
            <a:lvl1pPr marL="360680" indent="-36068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81050" indent="-300355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2055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2750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4080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zh-CN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现象</a:t>
            </a:r>
            <a:r>
              <a:rPr lang="ko-KR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zh-CN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及</a:t>
            </a:r>
            <a:r>
              <a:rPr lang="ko-KR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zh-CN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问题点</a:t>
            </a:r>
            <a:endParaRPr lang="ko-KR" altLang="en-US" sz="1400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4841" name="AutoShape 15"/>
          <p:cNvSpPr/>
          <p:nvPr/>
        </p:nvSpPr>
        <p:spPr>
          <a:xfrm>
            <a:off x="4967288" y="1646238"/>
            <a:ext cx="2168525" cy="307975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cap="flat" cmpd="sng">
            <a:solidFill>
              <a:srgbClr val="808080"/>
            </a:solidFill>
            <a:prstDash val="solid"/>
            <a:headEnd type="none" w="med" len="med"/>
            <a:tailEnd type="none" w="med" len="med"/>
          </a:ln>
        </p:spPr>
        <p:txBody>
          <a:bodyPr wrap="none" lIns="91321" tIns="45660" rIns="91321" bIns="45660" anchor="ctr" anchorCtr="0"/>
          <a:lstStyle>
            <a:lvl1pPr marL="360680" indent="-36068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81050" indent="-300355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2055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2750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4080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zh-CN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改善对策</a:t>
            </a:r>
            <a:r>
              <a:rPr lang="ko-KR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zh-CN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及</a:t>
            </a:r>
            <a:r>
              <a:rPr lang="ko-KR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zh-CN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日期</a:t>
            </a:r>
            <a:endParaRPr lang="ko-KR" altLang="en-US" sz="1400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8" name="Group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0702246"/>
              </p:ext>
            </p:extLst>
          </p:nvPr>
        </p:nvGraphicFramePr>
        <p:xfrm>
          <a:off x="273050" y="1208088"/>
          <a:ext cx="9469437" cy="335280"/>
        </p:xfrm>
        <a:graphic>
          <a:graphicData uri="http://schemas.openxmlformats.org/drawingml/2006/table">
            <a:tbl>
              <a:tblPr/>
              <a:tblGrid>
                <a:gridCol w="611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20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78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47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4732">
                  <a:extLst>
                    <a:ext uri="{9D8B030D-6E8A-4147-A177-3AD203B41FA5}">
                      <a16:colId xmlns:a16="http://schemas.microsoft.com/office/drawing/2014/main" val="750766846"/>
                    </a:ext>
                  </a:extLst>
                </a:gridCol>
                <a:gridCol w="6124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93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329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3038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022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点检日期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anose="02020603020101020101" pitchFamily="18" charset="-127"/>
                        <a:ea typeface="현대하모니 L" panose="02020603020101020101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anose="02020603020101020101" pitchFamily="18" charset="-127"/>
                        <a:ea typeface="현대하모니 L" panose="02020603020101020101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工程名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anose="02020603020101020101" pitchFamily="18" charset="-127"/>
                        <a:ea typeface="현대하모니 L" panose="02020603020101020101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anose="02020603020101020101" pitchFamily="18" charset="-127"/>
                        <a:ea typeface="현대하모니 L" panose="02020603020101020101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anose="02020603020101020101" pitchFamily="18" charset="-127"/>
                        <a:ea typeface="현대하모니 L" panose="02020603020101020101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点检者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anose="02020603020101020101" pitchFamily="18" charset="-127"/>
                        <a:ea typeface="현대하모니 L" panose="02020603020101020101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anose="02020603020101020101" pitchFamily="18" charset="-127"/>
                        <a:ea typeface="현대하모니 L" panose="02020603020101020101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问题类型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anose="02020603020101020101" pitchFamily="18" charset="-127"/>
                        <a:ea typeface="현대하모니 L" panose="02020603020101020101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设备制造</a:t>
                      </a:r>
                      <a:r>
                        <a:rPr kumimoji="0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 </a:t>
                      </a:r>
                      <a:r>
                        <a:rPr kumimoji="0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/  </a:t>
                      </a: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设计</a:t>
                      </a:r>
                      <a:r>
                        <a:rPr kumimoji="0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 </a:t>
                      </a:r>
                      <a:r>
                        <a:rPr kumimoji="0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/  </a:t>
                      </a: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包装</a:t>
                      </a:r>
                      <a:r>
                        <a:rPr kumimoji="0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/  </a:t>
                      </a: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组装</a:t>
                      </a:r>
                      <a:r>
                        <a:rPr kumimoji="0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/  </a:t>
                      </a: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购买品</a:t>
                      </a:r>
                      <a:endParaRPr kumimoji="0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anose="02020603020101020101" pitchFamily="18" charset="-127"/>
                        <a:ea typeface="현대하모니 L" panose="02020603020101020101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4862" name="Rectangle 17"/>
          <p:cNvSpPr/>
          <p:nvPr/>
        </p:nvSpPr>
        <p:spPr>
          <a:xfrm>
            <a:off x="55563" y="725488"/>
            <a:ext cx="7391400" cy="503237"/>
          </a:xfrm>
          <a:prstGeom prst="rect">
            <a:avLst/>
          </a:prstGeom>
          <a:noFill/>
          <a:ln w="9525">
            <a:noFill/>
          </a:ln>
        </p:spPr>
        <p:txBody>
          <a:bodyPr lIns="89495" tIns="44748" rIns="89495" bIns="44748" anchor="ctr" anchorCtr="0"/>
          <a:lstStyle>
            <a:lvl1pPr marL="360680" indent="-36068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81050" indent="-300355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2055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2750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4080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894080" eaLnBrk="1" hangingPunct="1">
              <a:spcBef>
                <a:spcPct val="0"/>
              </a:spcBef>
              <a:buFontTx/>
              <a:buNone/>
            </a:pPr>
            <a:r>
              <a:rPr lang="ko-KR" altLang="en-US" sz="2000" dirty="0">
                <a:solidFill>
                  <a:srgbClr val="0000FF"/>
                </a:solidFill>
                <a:latin typeface="현대하모니 B" pitchFamily="18" charset="-127"/>
                <a:ea typeface="현대하모니 B" pitchFamily="18" charset="-127"/>
              </a:rPr>
              <a:t>  ● </a:t>
            </a:r>
            <a:r>
              <a:rPr lang="en-US" altLang="ko-KR" sz="2000" dirty="0">
                <a:solidFill>
                  <a:srgbClr val="0000FF"/>
                </a:solidFill>
                <a:latin typeface="현대하모니 B" pitchFamily="18" charset="-127"/>
                <a:ea typeface="현대하모니 B" pitchFamily="18" charset="-127"/>
              </a:rPr>
              <a:t>21</a:t>
            </a:r>
            <a:r>
              <a:rPr lang="zh-CN" altLang="en-US" sz="2000" dirty="0">
                <a:solidFill>
                  <a:srgbClr val="0000FF"/>
                </a:solidFill>
                <a:latin typeface="현대하모니 B" pitchFamily="18" charset="-127"/>
                <a:ea typeface="현대하모니 B" pitchFamily="18" charset="-127"/>
              </a:rPr>
              <a:t>问题点</a:t>
            </a:r>
            <a:r>
              <a:rPr lang="ko-KR" altLang="en-US" sz="2000" dirty="0">
                <a:solidFill>
                  <a:srgbClr val="0000FF"/>
                </a:solidFill>
                <a:latin typeface="현대하모니 B" pitchFamily="18" charset="-127"/>
                <a:ea typeface="현대하모니 B" pitchFamily="18" charset="-127"/>
              </a:rPr>
              <a:t> </a:t>
            </a:r>
            <a:r>
              <a:rPr lang="en-US" altLang="ko-KR" sz="2000" dirty="0">
                <a:solidFill>
                  <a:srgbClr val="0000FF"/>
                </a:solidFill>
                <a:latin typeface="현대하모니 B" pitchFamily="18" charset="-127"/>
                <a:ea typeface="현대하모니 B" pitchFamily="18" charset="-127"/>
              </a:rPr>
              <a:t>:</a:t>
            </a:r>
            <a:r>
              <a:rPr lang="zh-CN" altLang="en-US" sz="2000" dirty="0">
                <a:solidFill>
                  <a:srgbClr val="0000FF"/>
                </a:solidFill>
                <a:latin typeface="현대하모니 B" pitchFamily="18" charset="-127"/>
                <a:ea typeface="현대하모니 B" pitchFamily="18" charset="-127"/>
              </a:rPr>
              <a:t>毛刺未清理</a:t>
            </a:r>
            <a:endParaRPr lang="ko-KR" altLang="en-US" sz="1800" dirty="0">
              <a:solidFill>
                <a:srgbClr val="0000FF"/>
              </a:solidFill>
              <a:latin typeface="현대하모니 B" pitchFamily="18" charset="-127"/>
              <a:ea typeface="현대하모니 B" pitchFamily="18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8704263" y="309563"/>
            <a:ext cx="1008063" cy="363538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ko-KR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현대하모니 L" panose="02020603020101020101" pitchFamily="18" charset="-127"/>
                <a:ea typeface="현대하모니 L" panose="02020603020101020101" pitchFamily="18" charset="-127"/>
                <a:cs typeface="+mn-cs"/>
              </a:rPr>
              <a:t>대  외  비</a:t>
            </a:r>
            <a:endParaRPr kumimoji="1" lang="en-US" altLang="ko-KR" sz="1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현대하모니 L" panose="02020603020101020101" pitchFamily="18" charset="-127"/>
              <a:ea typeface="현대하모니 L" panose="02020603020101020101" pitchFamily="18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ko-KR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현대하모니 L" panose="02020603020101020101" pitchFamily="18" charset="-127"/>
                <a:ea typeface="현대하모니 L" panose="02020603020101020101" pitchFamily="18" charset="-127"/>
                <a:cs typeface="+mn-cs"/>
              </a:rPr>
              <a:t>(RESTRICTED)</a:t>
            </a:r>
            <a:endParaRPr kumimoji="1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현대하모니 L" panose="02020603020101020101" pitchFamily="18" charset="-127"/>
              <a:ea typeface="현대하모니 L" panose="02020603020101020101" pitchFamily="18" charset="-127"/>
              <a:cs typeface="+mn-cs"/>
            </a:endParaRPr>
          </a:p>
        </p:txBody>
      </p:sp>
      <p:sp>
        <p:nvSpPr>
          <p:cNvPr id="5" name="제목 4"/>
          <p:cNvSpPr>
            <a:spLocks noGrp="1"/>
          </p:cNvSpPr>
          <p:nvPr>
            <p:ph type="title" hasCustomPrompt="1"/>
          </p:nvPr>
        </p:nvSpPr>
        <p:spPr bwMode="auto">
          <a:xfrm>
            <a:off x="703677" y="136626"/>
            <a:ext cx="7089916" cy="589410"/>
          </a:xfrm>
          <a:ln>
            <a:miter lim="800000"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wrap="square" lIns="0" tIns="0" rIns="0" bIns="0" numCol="1" anchor="ctr" anchorCtr="0" compatLnSpc="1"/>
          <a:lstStyle/>
          <a:p>
            <a:pPr marL="0" marR="0" lvl="0" indent="0" algn="l" defTabSz="913765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effectLst/>
                <a:uLnTx/>
                <a:uFillTx/>
                <a:latin typeface="HDharmony M" panose="02020603020101020101" pitchFamily="18" charset="-127"/>
                <a:ea typeface="HDharmony M" panose="02020603020101020101" pitchFamily="18" charset="-127"/>
                <a:cs typeface="+mn-cs"/>
              </a:rPr>
              <a:t>昌源威亚车桥改造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effectLst/>
                <a:uLnTx/>
                <a:uFillTx/>
                <a:latin typeface="HDharmony M" panose="02020603020101020101" pitchFamily="18" charset="-127"/>
                <a:ea typeface="HDharmony M" panose="02020603020101020101" pitchFamily="18" charset="-127"/>
                <a:cs typeface="+mn-cs"/>
              </a:rPr>
              <a:t>1</a:t>
            </a:r>
            <a:r>
              <a:rPr kumimoji="0" lang="zh-CN" sz="20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effectLst/>
                <a:uLnTx/>
                <a:uFillTx/>
                <a:latin typeface="HDharmony M" panose="02020603020101020101" pitchFamily="18" charset="-127"/>
                <a:ea typeface="HDharmony M" panose="02020603020101020101" pitchFamily="18" charset="-127"/>
                <a:cs typeface="+mn-cs"/>
              </a:rPr>
              <a:t>线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effectLst/>
                <a:uLnTx/>
                <a:uFillTx/>
                <a:latin typeface="HDharmony M" panose="02020603020101020101" pitchFamily="18" charset="-127"/>
                <a:ea typeface="HDharmony M" panose="02020603020101020101" pitchFamily="18" charset="-127"/>
                <a:cs typeface="+mn-cs"/>
              </a:rPr>
              <a:t>项目问题点</a:t>
            </a:r>
            <a:endParaRPr kumimoji="0" lang="ko-KR" altLang="en-US" sz="20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10800000" scaled="1"/>
              </a:gradFill>
              <a:effectLst/>
              <a:uLnTx/>
              <a:uFillTx/>
              <a:latin typeface="HDharmony M" panose="02020603020101020101" pitchFamily="18" charset="-127"/>
              <a:ea typeface="HDharmony M" panose="02020603020101020101" pitchFamily="18" charset="-127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90" y="2961640"/>
            <a:ext cx="3735070" cy="31870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53EB276-0554-D3E9-C606-AD5A82A45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4214" y="1214342"/>
            <a:ext cx="576064" cy="3124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7531783-9F13-A194-C897-E6A55B420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8230" y="2889448"/>
            <a:ext cx="3167290" cy="254993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00F45-9C2F-0C9E-ED94-2B8037560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19">
            <a:extLst>
              <a:ext uri="{FF2B5EF4-FFF2-40B4-BE49-F238E27FC236}">
                <a16:creationId xmlns:a16="http://schemas.microsoft.com/office/drawing/2014/main" id="{75F1E3C6-3445-12EB-014F-E7F8670F1A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45627"/>
              </p:ext>
            </p:extLst>
          </p:nvPr>
        </p:nvGraphicFramePr>
        <p:xfrm>
          <a:off x="285750" y="1571625"/>
          <a:ext cx="9456737" cy="4989513"/>
        </p:xfrm>
        <a:graphic>
          <a:graphicData uri="http://schemas.openxmlformats.org/drawingml/2006/table">
            <a:tbl>
              <a:tblPr/>
              <a:tblGrid>
                <a:gridCol w="459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148137">
                <a:tc rowSpan="3">
                  <a:txBody>
                    <a:bodyPr/>
                    <a:lstStyle>
                      <a:lvl1pPr marL="88900" indent="-889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对   象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현대하모니 M" panose="02020603020101020101" pitchFamily="18" charset="-127"/>
                        </a:rPr>
                        <a:t> 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: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现象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현대하모니 M" panose="02020603020101020101" pitchFamily="18" charset="-127"/>
                        </a:rPr>
                        <a:t>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及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현대하모니 M" panose="02020603020101020101" pitchFamily="18" charset="-127"/>
                        </a:rPr>
                        <a:t>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问题点</a:t>
                      </a:r>
                      <a:endParaRPr kumimoji="1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TA20241003-F03190310-000</a:t>
                      </a: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螺纹无法正常拧紧去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71972" marR="35986" marT="0" marB="36370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>
                      <a:lvl1pPr marL="88900" indent="-889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 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  </a:t>
                      </a: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-</a:t>
                      </a: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螺纹采用负公差加工，批量件生产时制作外螺纹和内螺纹规对螺纹进行检测。</a:t>
                      </a:r>
                      <a:br>
                        <a:rPr lang="en-US" altLang="zh-CN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</a:b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-</a:t>
                      </a: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少量加工品时攻丝完成后使用螺丝进行验证，螺纹松紧程  度及深度。</a:t>
                      </a:r>
                      <a:endParaRPr lang="en-US" altLang="ko-KR" sz="1400" kern="1200" dirty="0">
                        <a:solidFill>
                          <a:schemeClr val="tx1"/>
                        </a:solidFill>
                        <a:latin typeface="맑은 고딕" panose="020B0503020000020004" pitchFamily="34" charset="-127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 </a:t>
                      </a: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-</a:t>
                      </a: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公差尽量按照孔加轴减原则，按公差极限加工</a:t>
                      </a: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  <a:cs typeface="+mn-cs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143969" marR="35986" marT="36370" marB="36370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68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部门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改善主管组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责任人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改善日期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结果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68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07950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07950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THK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  <a:cs typeface="+mn-cs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28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B" panose="02020603020101020101" pitchFamily="18" charset="-127"/>
                          <a:ea typeface="현대하모니 B" panose="02020603020101020101" pitchFamily="18" charset="-127"/>
                        </a:rPr>
                        <a:t>完</a:t>
                      </a:r>
                      <a:endParaRPr kumimoji="0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B" panose="02020603020101020101" pitchFamily="18" charset="-127"/>
                        <a:ea typeface="현대하모니 B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169" name="AutoShape 15">
            <a:extLst>
              <a:ext uri="{FF2B5EF4-FFF2-40B4-BE49-F238E27FC236}">
                <a16:creationId xmlns:a16="http://schemas.microsoft.com/office/drawing/2014/main" id="{BE0A81F9-B453-D183-EB22-0AED987F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8" y="1657350"/>
            <a:ext cx="1454150" cy="309563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lIns="91321" tIns="45660" rIns="91321" bIns="45660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问题现象</a:t>
            </a:r>
            <a:r>
              <a:rPr kumimoji="0" lang="en-US" altLang="zh-CN" sz="1400" dirty="0">
                <a:solidFill>
                  <a:srgbClr val="000000"/>
                </a:solidFill>
                <a:latin typeface="+mj-ea"/>
                <a:ea typeface="+mj-ea"/>
              </a:rPr>
              <a:t>	</a:t>
            </a:r>
            <a:endParaRPr kumimoji="0" lang="ko-KR" altLang="en-US" sz="140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6170" name="AutoShape 15">
            <a:extLst>
              <a:ext uri="{FF2B5EF4-FFF2-40B4-BE49-F238E27FC236}">
                <a16:creationId xmlns:a16="http://schemas.microsoft.com/office/drawing/2014/main" id="{368FFAE7-9E1B-F009-9A3F-248677B5C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7288" y="1646238"/>
            <a:ext cx="2168525" cy="307975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lIns="91321" tIns="45660" rIns="91321" bIns="45660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解决方案</a:t>
            </a:r>
            <a:endParaRPr kumimoji="0" lang="ko-KR" altLang="en-US" sz="140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9B7B1556-EFEC-8127-70BB-1CA80B6FDD17}"/>
              </a:ext>
            </a:extLst>
          </p:cNvPr>
          <p:cNvSpPr/>
          <p:nvPr/>
        </p:nvSpPr>
        <p:spPr>
          <a:xfrm>
            <a:off x="8704263" y="309563"/>
            <a:ext cx="1008062" cy="363537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r>
              <a:rPr lang="ko-KR" altLang="en-US" sz="1000" dirty="0">
                <a:solidFill>
                  <a:srgbClr val="FF0000"/>
                </a:solidFill>
                <a:latin typeface="+mj-ea"/>
                <a:ea typeface="+mj-ea"/>
              </a:rPr>
              <a:t>대  외  비</a:t>
            </a:r>
            <a:endParaRPr lang="en-US" altLang="ko-KR" sz="1000" dirty="0">
              <a:solidFill>
                <a:srgbClr val="FF0000"/>
              </a:solidFill>
              <a:latin typeface="+mj-ea"/>
              <a:ea typeface="+mj-ea"/>
            </a:endParaRPr>
          </a:p>
          <a:p>
            <a:pPr algn="ctr" eaLnBrk="1" latinLnBrk="1" hangingPunct="1">
              <a:defRPr/>
            </a:pPr>
            <a:r>
              <a:rPr lang="en-US" altLang="ko-KR" sz="1000" dirty="0">
                <a:solidFill>
                  <a:srgbClr val="FF0000"/>
                </a:solidFill>
                <a:latin typeface="+mj-ea"/>
                <a:ea typeface="+mj-ea"/>
              </a:rPr>
              <a:t>(RESTRICTED)</a:t>
            </a:r>
            <a:endParaRPr lang="ko-KR" altLang="en-US" sz="1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E75EC44E-79B5-5A8A-7065-BA925B55B770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zh-CN" altLang="en-US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latin typeface="+mj-ea"/>
                <a:ea typeface="+mj-ea"/>
              </a:rPr>
              <a:t>加工</a:t>
            </a:r>
            <a:r>
              <a:rPr lang="zh-CN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latin typeface="+mj-ea"/>
                <a:ea typeface="+mj-ea"/>
              </a:rPr>
              <a:t>问题点汇总</a:t>
            </a:r>
            <a:endParaRPr dirty="0">
              <a:latin typeface="+mj-ea"/>
              <a:ea typeface="+mj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DE2D9F0-4797-CF56-AEC6-96D8F3B516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788" y="3249488"/>
            <a:ext cx="4465047" cy="2911218"/>
          </a:xfrm>
          <a:prstGeom prst="rect">
            <a:avLst/>
          </a:prstGeom>
        </p:spPr>
      </p:pic>
      <p:graphicFrame>
        <p:nvGraphicFramePr>
          <p:cNvPr id="2" name="Group 65">
            <a:extLst>
              <a:ext uri="{FF2B5EF4-FFF2-40B4-BE49-F238E27FC236}">
                <a16:creationId xmlns:a16="http://schemas.microsoft.com/office/drawing/2014/main" id="{7AB8872B-6D49-E868-57AF-F1FFCFF669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7322972"/>
              </p:ext>
            </p:extLst>
          </p:nvPr>
        </p:nvGraphicFramePr>
        <p:xfrm>
          <a:off x="273050" y="1208088"/>
          <a:ext cx="9469438" cy="312737"/>
        </p:xfrm>
        <a:graphic>
          <a:graphicData uri="http://schemas.openxmlformats.org/drawingml/2006/table">
            <a:tbl>
              <a:tblPr/>
              <a:tblGrid>
                <a:gridCol w="717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5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9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91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90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104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127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点检日期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1/8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工程名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点检者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问题类型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加工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设计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组装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其他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评价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ctangle 17">
            <a:extLst>
              <a:ext uri="{FF2B5EF4-FFF2-40B4-BE49-F238E27FC236}">
                <a16:creationId xmlns:a16="http://schemas.microsoft.com/office/drawing/2014/main" id="{E484DC27-68B1-FF74-24C0-7530BB5E27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63" y="725488"/>
            <a:ext cx="7391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495" tIns="44748" rIns="89495" bIns="44748" anchor="ctr"/>
          <a:lstStyle>
            <a:lvl1pPr defTabSz="893763"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defTabSz="893763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defTabSz="893763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defTabSz="893763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defTabSz="893763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ko-KR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  ● </a:t>
            </a:r>
            <a:r>
              <a:rPr kumimoji="0" lang="zh-CN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问题点</a:t>
            </a:r>
            <a:r>
              <a:rPr kumimoji="0" lang="ko-KR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 </a:t>
            </a:r>
            <a:r>
              <a:rPr kumimoji="0" lang="en-US" altLang="ko-KR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2:</a:t>
            </a:r>
            <a:r>
              <a:rPr kumimoji="0" lang="zh-CN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螺纹不良</a:t>
            </a:r>
            <a:endParaRPr kumimoji="0" lang="ko-KR" altLang="en-US" sz="1800" dirty="0">
              <a:solidFill>
                <a:srgbClr val="0000FF"/>
              </a:solidFill>
              <a:latin typeface="현대하모니 B" panose="02020603020101020101" pitchFamily="18" charset="-127"/>
              <a:ea typeface="현대하모니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25041627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8EBA8-9BEC-5968-9BEC-AF9F7543C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19">
            <a:extLst>
              <a:ext uri="{FF2B5EF4-FFF2-40B4-BE49-F238E27FC236}">
                <a16:creationId xmlns:a16="http://schemas.microsoft.com/office/drawing/2014/main" id="{9AF9B6A8-A72D-5A7B-CBF2-1F784C0849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1707430"/>
              </p:ext>
            </p:extLst>
          </p:nvPr>
        </p:nvGraphicFramePr>
        <p:xfrm>
          <a:off x="285750" y="1571625"/>
          <a:ext cx="9456737" cy="4989513"/>
        </p:xfrm>
        <a:graphic>
          <a:graphicData uri="http://schemas.openxmlformats.org/drawingml/2006/table">
            <a:tbl>
              <a:tblPr/>
              <a:tblGrid>
                <a:gridCol w="459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148137">
                <a:tc rowSpan="3">
                  <a:txBody>
                    <a:bodyPr/>
                    <a:lstStyle>
                      <a:lvl1pPr marL="88900" indent="-889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对   象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현대하모니 M" panose="02020603020101020101" pitchFamily="18" charset="-127"/>
                        </a:rPr>
                        <a:t> 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: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现象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현대하모니 M" panose="02020603020101020101" pitchFamily="18" charset="-127"/>
                        </a:rPr>
                        <a:t>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及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현대하모니 M" panose="02020603020101020101" pitchFamily="18" charset="-127"/>
                        </a:rPr>
                        <a:t>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问题点</a:t>
                      </a:r>
                      <a:endParaRPr kumimoji="1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未倒角导致接触工件被磨损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71972" marR="35986" marT="0" marB="36370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>
                      <a:lvl1pPr marL="88900" indent="-889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 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全部加工品，即便无标识，也需进行</a:t>
                      </a:r>
                      <a:r>
                        <a:rPr lang="en-US" altLang="zh-CN" sz="1400" kern="12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C1</a:t>
                      </a: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倒角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latin typeface="맑은 고딕" panose="020B0503020000020004" pitchFamily="34" charset="-127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目的：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latin typeface="맑은 고딕" panose="020B0503020000020004" pitchFamily="34" charset="-127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1.</a:t>
                      </a: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避免喷漆露底</a:t>
                      </a:r>
                      <a:endParaRPr lang="en-US" altLang="ko-KR" sz="1400" kern="1200" dirty="0">
                        <a:solidFill>
                          <a:schemeClr val="tx1"/>
                        </a:solidFill>
                        <a:latin typeface="맑은 고딕" panose="020B0503020000020004" pitchFamily="34" charset="-127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n-US" altLang="ko-KR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2.</a:t>
                      </a: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去除锋利边角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latin typeface="맑은 고딕" panose="020B0503020000020004" pitchFamily="34" charset="-127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n-US" altLang="ko-KR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3.</a:t>
                      </a: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减少装配配合不良或硬质磨损</a:t>
                      </a:r>
                      <a:endParaRPr lang="en-US" altLang="ko-KR" sz="1400" kern="1200" dirty="0">
                        <a:solidFill>
                          <a:schemeClr val="tx1"/>
                        </a:solidFill>
                        <a:latin typeface="맑은 고딕" panose="020B0503020000020004" pitchFamily="34" charset="-127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n-US" altLang="ko-KR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4.</a:t>
                      </a: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防止组装人员因加工问题受伤</a:t>
                      </a:r>
                      <a:endParaRPr lang="en-US" altLang="ko-KR" sz="1400" kern="1200" dirty="0">
                        <a:solidFill>
                          <a:schemeClr val="tx1"/>
                        </a:solidFill>
                        <a:latin typeface="맑은 고딕" panose="020B0503020000020004" pitchFamily="34" charset="-127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143969" marR="35986" marT="36370" marB="36370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68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部门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改善主管组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责任人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改善日期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结果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68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07950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07950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  <a:cs typeface="+mn-cs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28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현대하모니 B" panose="02020603020101020101" pitchFamily="18" charset="-127"/>
                        <a:ea typeface="현대하모니 B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169" name="AutoShape 15">
            <a:extLst>
              <a:ext uri="{FF2B5EF4-FFF2-40B4-BE49-F238E27FC236}">
                <a16:creationId xmlns:a16="http://schemas.microsoft.com/office/drawing/2014/main" id="{7DEB8646-D37C-29B1-DB01-2A9B614C7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8" y="1657350"/>
            <a:ext cx="1454150" cy="309563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lIns="91321" tIns="45660" rIns="91321" bIns="45660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400">
                <a:solidFill>
                  <a:srgbClr val="000000"/>
                </a:solidFill>
                <a:latin typeface="+mj-ea"/>
                <a:ea typeface="+mj-ea"/>
              </a:rPr>
              <a:t>不良现象</a:t>
            </a:r>
            <a:r>
              <a:rPr kumimoji="0" lang="en-US" altLang="zh-CN" sz="1400">
                <a:solidFill>
                  <a:srgbClr val="000000"/>
                </a:solidFill>
                <a:latin typeface="+mj-ea"/>
                <a:ea typeface="+mj-ea"/>
              </a:rPr>
              <a:t>	</a:t>
            </a:r>
            <a:endParaRPr kumimoji="0" lang="ko-KR" altLang="en-US" sz="140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6170" name="AutoShape 15">
            <a:extLst>
              <a:ext uri="{FF2B5EF4-FFF2-40B4-BE49-F238E27FC236}">
                <a16:creationId xmlns:a16="http://schemas.microsoft.com/office/drawing/2014/main" id="{F5A5D69E-B7E7-328A-6594-FF4A9CAD76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7288" y="1646238"/>
            <a:ext cx="2168525" cy="307975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lIns="91321" tIns="45660" rIns="91321" bIns="45660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kumimoji="0"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解决方案</a:t>
            </a:r>
            <a:endParaRPr kumimoji="0" lang="ko-KR" altLang="en-US" sz="140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3ADEC155-13D6-E4A9-C8FE-B591A603AD43}"/>
              </a:ext>
            </a:extLst>
          </p:cNvPr>
          <p:cNvSpPr/>
          <p:nvPr/>
        </p:nvSpPr>
        <p:spPr>
          <a:xfrm>
            <a:off x="8704263" y="309563"/>
            <a:ext cx="1008062" cy="363537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r>
              <a:rPr lang="ko-KR" altLang="en-US" sz="1000" dirty="0">
                <a:solidFill>
                  <a:srgbClr val="FF0000"/>
                </a:solidFill>
                <a:latin typeface="+mj-ea"/>
                <a:ea typeface="+mj-ea"/>
              </a:rPr>
              <a:t>대  외  비</a:t>
            </a:r>
            <a:endParaRPr lang="en-US" altLang="ko-KR" sz="1000" dirty="0">
              <a:solidFill>
                <a:srgbClr val="FF0000"/>
              </a:solidFill>
              <a:latin typeface="+mj-ea"/>
              <a:ea typeface="+mj-ea"/>
            </a:endParaRPr>
          </a:p>
          <a:p>
            <a:pPr algn="ctr" eaLnBrk="1" latinLnBrk="1" hangingPunct="1">
              <a:defRPr/>
            </a:pPr>
            <a:r>
              <a:rPr lang="en-US" altLang="ko-KR" sz="1000" dirty="0">
                <a:solidFill>
                  <a:srgbClr val="FF0000"/>
                </a:solidFill>
                <a:latin typeface="+mj-ea"/>
                <a:ea typeface="+mj-ea"/>
              </a:rPr>
              <a:t>(RESTRICTED)</a:t>
            </a:r>
            <a:endParaRPr lang="ko-KR" altLang="en-US" sz="1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9E47D7DA-7603-8B6A-B5F3-84A988EA80A7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zh-CN" altLang="en-US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latin typeface="+mj-ea"/>
                <a:ea typeface="+mj-ea"/>
              </a:rPr>
              <a:t>共同</a:t>
            </a:r>
            <a:r>
              <a:rPr lang="zh-CN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latin typeface="+mj-ea"/>
                <a:ea typeface="+mj-ea"/>
              </a:rPr>
              <a:t>问题点汇总</a:t>
            </a:r>
            <a:endParaRPr dirty="0">
              <a:latin typeface="+mj-ea"/>
              <a:ea typeface="+mj-ea"/>
            </a:endParaRPr>
          </a:p>
        </p:txBody>
      </p:sp>
      <p:pic>
        <p:nvPicPr>
          <p:cNvPr id="3" name="图片 2" descr="图片包含 建筑, 桌子, 木, 水&#10;&#10;描述已自动生成">
            <a:extLst>
              <a:ext uri="{FF2B5EF4-FFF2-40B4-BE49-F238E27FC236}">
                <a16:creationId xmlns:a16="http://schemas.microsoft.com/office/drawing/2014/main" id="{B4BE0CD3-9AC7-332B-67DA-DFF68AEA32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78563" y="3080923"/>
            <a:ext cx="2050543" cy="2376262"/>
          </a:xfrm>
          <a:prstGeom prst="rect">
            <a:avLst/>
          </a:prstGeom>
        </p:spPr>
      </p:pic>
      <p:pic>
        <p:nvPicPr>
          <p:cNvPr id="7" name="图片 6" descr="桌子上的碗里&#10;&#10;中度可信度描述已自动生成">
            <a:extLst>
              <a:ext uri="{FF2B5EF4-FFF2-40B4-BE49-F238E27FC236}">
                <a16:creationId xmlns:a16="http://schemas.microsoft.com/office/drawing/2014/main" id="{E0C10204-D97F-E802-7C24-A40821867B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360429" y="3267724"/>
            <a:ext cx="1962367" cy="265498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3B8D00A-1FD5-A783-6EC5-1784F3986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32" r="8819" b="37936"/>
          <a:stretch/>
        </p:blipFill>
        <p:spPr>
          <a:xfrm rot="16200000">
            <a:off x="2543726" y="3551581"/>
            <a:ext cx="2525987" cy="1910386"/>
          </a:xfrm>
          <a:prstGeom prst="rect">
            <a:avLst/>
          </a:prstGeom>
        </p:spPr>
      </p:pic>
      <p:graphicFrame>
        <p:nvGraphicFramePr>
          <p:cNvPr id="2" name="Group 65">
            <a:extLst>
              <a:ext uri="{FF2B5EF4-FFF2-40B4-BE49-F238E27FC236}">
                <a16:creationId xmlns:a16="http://schemas.microsoft.com/office/drawing/2014/main" id="{B30B7349-167D-8721-662E-C73C19868C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5360221"/>
              </p:ext>
            </p:extLst>
          </p:nvPr>
        </p:nvGraphicFramePr>
        <p:xfrm>
          <a:off x="273050" y="1208088"/>
          <a:ext cx="9469438" cy="312737"/>
        </p:xfrm>
        <a:graphic>
          <a:graphicData uri="http://schemas.openxmlformats.org/drawingml/2006/table">
            <a:tbl>
              <a:tblPr/>
              <a:tblGrid>
                <a:gridCol w="717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5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9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91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127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点检日期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1/8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工程名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点检者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问题类型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加工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设计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组装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其他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评价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17">
            <a:extLst>
              <a:ext uri="{FF2B5EF4-FFF2-40B4-BE49-F238E27FC236}">
                <a16:creationId xmlns:a16="http://schemas.microsoft.com/office/drawing/2014/main" id="{0029BAD4-2799-5BC5-06FF-46914926A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63" y="725488"/>
            <a:ext cx="7391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495" tIns="44748" rIns="89495" bIns="44748" anchor="ctr"/>
          <a:lstStyle>
            <a:lvl1pPr defTabSz="893763"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defTabSz="893763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defTabSz="893763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defTabSz="893763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defTabSz="893763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ko-KR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  ● </a:t>
            </a:r>
            <a:r>
              <a:rPr kumimoji="0" lang="zh-CN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问题点</a:t>
            </a:r>
            <a:r>
              <a:rPr kumimoji="0" lang="ko-KR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 </a:t>
            </a:r>
            <a:r>
              <a:rPr kumimoji="0" lang="en-US" altLang="ko-KR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3:</a:t>
            </a:r>
            <a:r>
              <a:rPr kumimoji="0" lang="zh-CN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未倒角</a:t>
            </a:r>
            <a:endParaRPr kumimoji="0" lang="ko-KR" altLang="en-US" sz="1800" dirty="0">
              <a:solidFill>
                <a:srgbClr val="0000FF"/>
              </a:solidFill>
              <a:latin typeface="현대하모니 B" panose="02020603020101020101" pitchFamily="18" charset="-127"/>
              <a:ea typeface="현대하모니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69558707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EDD4B-BDB8-5FF3-EAE6-3CC40324E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19">
            <a:extLst>
              <a:ext uri="{FF2B5EF4-FFF2-40B4-BE49-F238E27FC236}">
                <a16:creationId xmlns:a16="http://schemas.microsoft.com/office/drawing/2014/main" id="{86483D30-C491-FFAF-B3C4-90C01B97F0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8711854"/>
              </p:ext>
            </p:extLst>
          </p:nvPr>
        </p:nvGraphicFramePr>
        <p:xfrm>
          <a:off x="321680" y="1613199"/>
          <a:ext cx="9456737" cy="4989513"/>
        </p:xfrm>
        <a:graphic>
          <a:graphicData uri="http://schemas.openxmlformats.org/drawingml/2006/table">
            <a:tbl>
              <a:tblPr/>
              <a:tblGrid>
                <a:gridCol w="459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148137">
                <a:tc rowSpan="3">
                  <a:txBody>
                    <a:bodyPr/>
                    <a:lstStyle>
                      <a:lvl1pPr marL="88900" indent="-889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对   象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현대하모니 M" panose="02020603020101020101" pitchFamily="18" charset="-127"/>
                        </a:rPr>
                        <a:t> 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: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现象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현대하모니 M" panose="02020603020101020101" pitchFamily="18" charset="-127"/>
                        </a:rPr>
                        <a:t>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及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현대하모니 M" panose="02020603020101020101" pitchFamily="18" charset="-127"/>
                        </a:rPr>
                        <a:t>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问题点</a:t>
                      </a:r>
                      <a:endParaRPr kumimoji="1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加工毛刺未</a:t>
                      </a: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清理</a:t>
                      </a:r>
                      <a:endParaRPr kumimoji="1" lang="en-US" altLang="zh-CN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复合加工导致组装时片材</a:t>
                      </a:r>
                      <a:r>
                        <a:rPr kumimoji="1" lang="zh-CN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受损</a:t>
                      </a: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71972" marR="35986" marT="0" marB="36370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>
                      <a:lvl1pPr marL="88900" indent="-889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 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      </a:t>
                      </a: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先加工侧面螺纹孔再加工剩余部分。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      孔类统一按图纸进行倒角（</a:t>
                      </a: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C0.5-1</a:t>
                      </a: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）</a:t>
                      </a:r>
                      <a:endParaRPr lang="en-US" altLang="ko-KR" sz="1400" kern="1200" dirty="0">
                        <a:solidFill>
                          <a:schemeClr val="tx1"/>
                        </a:solidFill>
                        <a:latin typeface="맑은 고딕" panose="020B0503020000020004" pitchFamily="34" charset="-127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      手接触后无明显颗粒感为合格。相互交叉孔，应做到先制作大孔后制作小孔贯穿，攻丝前需内外倒角处理，先攻小螺纹，大螺纹孔。尽量安排到最终工序采用数控车加工，大螺纹孔尽量不要使用丝锥制作容易产生毛刺，完成后再重复溜丝，清除毛刺。最终使用螺纹塞规检查旋入</a:t>
                      </a:r>
                      <a:r>
                        <a:rPr kumimoji="0" lang="zh-CN" altLang="en-US" sz="1400" kern="1200" dirty="0">
                          <a:solidFill>
                            <a:srgbClr val="000000"/>
                          </a:solidFill>
                          <a:latin typeface="+mj-ea"/>
                          <a:ea typeface="맑은 고딕" panose="020B0503020000020004" pitchFamily="34" charset="-127"/>
                          <a:cs typeface="+mn-cs"/>
                        </a:rPr>
                        <a:t>。</a:t>
                      </a: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143969" marR="35986" marT="36370" marB="36370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68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部门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改善主管组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责任人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改善日期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结果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68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07950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07950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  <a:cs typeface="+mn-cs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28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현대하모니 B" panose="02020603020101020101" pitchFamily="18" charset="-127"/>
                        <a:ea typeface="현대하모니 B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169" name="AutoShape 15">
            <a:extLst>
              <a:ext uri="{FF2B5EF4-FFF2-40B4-BE49-F238E27FC236}">
                <a16:creationId xmlns:a16="http://schemas.microsoft.com/office/drawing/2014/main" id="{B863F65F-103B-B9F5-4043-E111F38853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8" y="1657350"/>
            <a:ext cx="1454150" cy="309563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lIns="91321" tIns="45660" rIns="91321" bIns="45660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400">
                <a:solidFill>
                  <a:srgbClr val="000000"/>
                </a:solidFill>
                <a:latin typeface="+mj-ea"/>
                <a:ea typeface="+mj-ea"/>
              </a:rPr>
              <a:t>不良现象</a:t>
            </a:r>
            <a:r>
              <a:rPr kumimoji="0" lang="en-US" altLang="zh-CN" sz="1400">
                <a:solidFill>
                  <a:srgbClr val="000000"/>
                </a:solidFill>
                <a:latin typeface="+mj-ea"/>
                <a:ea typeface="+mj-ea"/>
              </a:rPr>
              <a:t>	</a:t>
            </a:r>
            <a:endParaRPr kumimoji="0" lang="ko-KR" altLang="en-US" sz="140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6170" name="AutoShape 15">
            <a:extLst>
              <a:ext uri="{FF2B5EF4-FFF2-40B4-BE49-F238E27FC236}">
                <a16:creationId xmlns:a16="http://schemas.microsoft.com/office/drawing/2014/main" id="{5C252DBF-F138-8A77-1DED-2E24930EE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7288" y="1646238"/>
            <a:ext cx="2168525" cy="307975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lIns="91321" tIns="45660" rIns="91321" bIns="45660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解决方案</a:t>
            </a:r>
            <a:endParaRPr kumimoji="0" lang="ko-KR" altLang="en-US" sz="140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EAEF7FD0-AE0E-0217-DC78-C6D6FB3EADF1}"/>
              </a:ext>
            </a:extLst>
          </p:cNvPr>
          <p:cNvSpPr/>
          <p:nvPr/>
        </p:nvSpPr>
        <p:spPr>
          <a:xfrm>
            <a:off x="8704263" y="309563"/>
            <a:ext cx="1008062" cy="363537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r>
              <a:rPr lang="ko-KR" altLang="en-US" sz="1000" dirty="0">
                <a:solidFill>
                  <a:srgbClr val="FF0000"/>
                </a:solidFill>
                <a:latin typeface="+mj-ea"/>
                <a:ea typeface="+mj-ea"/>
              </a:rPr>
              <a:t>대  외  비</a:t>
            </a:r>
            <a:endParaRPr lang="en-US" altLang="ko-KR" sz="1000" dirty="0">
              <a:solidFill>
                <a:srgbClr val="FF0000"/>
              </a:solidFill>
              <a:latin typeface="+mj-ea"/>
              <a:ea typeface="+mj-ea"/>
            </a:endParaRPr>
          </a:p>
          <a:p>
            <a:pPr algn="ctr" eaLnBrk="1" latinLnBrk="1" hangingPunct="1">
              <a:defRPr/>
            </a:pPr>
            <a:r>
              <a:rPr lang="en-US" altLang="ko-KR" sz="1000" dirty="0">
                <a:solidFill>
                  <a:srgbClr val="FF0000"/>
                </a:solidFill>
                <a:latin typeface="+mj-ea"/>
                <a:ea typeface="+mj-ea"/>
              </a:rPr>
              <a:t>(RESTRICTED)</a:t>
            </a:r>
            <a:endParaRPr lang="ko-KR" altLang="en-US" sz="1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25325DA9-0AD1-A78E-6A6E-7E96A53E7C5B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zh-CN" altLang="en-US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latin typeface="+mj-ea"/>
                <a:ea typeface="+mj-ea"/>
              </a:rPr>
              <a:t>加工</a:t>
            </a:r>
            <a:r>
              <a:rPr lang="zh-CN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latin typeface="+mj-ea"/>
                <a:ea typeface="+mj-ea"/>
              </a:rPr>
              <a:t>问题点汇总</a:t>
            </a:r>
            <a:endParaRPr dirty="0">
              <a:latin typeface="+mj-ea"/>
              <a:ea typeface="+mj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6BAB9BD-95A6-4E88-BB96-80E21E0DC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88" y="3105472"/>
            <a:ext cx="4395584" cy="2855515"/>
          </a:xfrm>
          <a:prstGeom prst="rect">
            <a:avLst/>
          </a:prstGeom>
        </p:spPr>
      </p:pic>
      <p:pic>
        <p:nvPicPr>
          <p:cNvPr id="7" name="图片 6" descr="手里拿着硬币&#10;&#10;中度可信度描述已自动生成">
            <a:extLst>
              <a:ext uri="{FF2B5EF4-FFF2-40B4-BE49-F238E27FC236}">
                <a16:creationId xmlns:a16="http://schemas.microsoft.com/office/drawing/2014/main" id="{FB3F3186-2AEF-6616-89F8-FF688BC15B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6302" y="3753544"/>
            <a:ext cx="1630350" cy="1619117"/>
          </a:xfrm>
          <a:prstGeom prst="rect">
            <a:avLst/>
          </a:prstGeom>
        </p:spPr>
      </p:pic>
      <p:graphicFrame>
        <p:nvGraphicFramePr>
          <p:cNvPr id="2" name="Group 65">
            <a:extLst>
              <a:ext uri="{FF2B5EF4-FFF2-40B4-BE49-F238E27FC236}">
                <a16:creationId xmlns:a16="http://schemas.microsoft.com/office/drawing/2014/main" id="{CC5464C9-E33D-DDAE-2C79-DAF6CAED10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1621840"/>
              </p:ext>
            </p:extLst>
          </p:nvPr>
        </p:nvGraphicFramePr>
        <p:xfrm>
          <a:off x="273050" y="1208088"/>
          <a:ext cx="9469438" cy="312737"/>
        </p:xfrm>
        <a:graphic>
          <a:graphicData uri="http://schemas.openxmlformats.org/drawingml/2006/table">
            <a:tbl>
              <a:tblPr/>
              <a:tblGrid>
                <a:gridCol w="717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5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9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91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127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点检日期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1/8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工程名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点检者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问题类型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加工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设计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组装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其他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评价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ctangle 17">
            <a:extLst>
              <a:ext uri="{FF2B5EF4-FFF2-40B4-BE49-F238E27FC236}">
                <a16:creationId xmlns:a16="http://schemas.microsoft.com/office/drawing/2014/main" id="{2FA38CB0-FCAD-2B34-F8D9-FD5D9CA4C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63" y="725488"/>
            <a:ext cx="7391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495" tIns="44748" rIns="89495" bIns="44748" anchor="ctr"/>
          <a:lstStyle>
            <a:lvl1pPr defTabSz="893763"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defTabSz="893763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defTabSz="893763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defTabSz="893763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defTabSz="893763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ko-KR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  ● </a:t>
            </a:r>
            <a:r>
              <a:rPr kumimoji="0" lang="zh-CN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问题点</a:t>
            </a:r>
            <a:r>
              <a:rPr kumimoji="0" lang="ko-KR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 </a:t>
            </a:r>
            <a:r>
              <a:rPr kumimoji="0" lang="en-US" altLang="ko-KR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4:</a:t>
            </a:r>
            <a:r>
              <a:rPr kumimoji="0" lang="zh-CN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螺纹毛刺未清理</a:t>
            </a:r>
            <a:endParaRPr kumimoji="0" lang="ko-KR" altLang="en-US" sz="1800" dirty="0">
              <a:solidFill>
                <a:srgbClr val="0000FF"/>
              </a:solidFill>
              <a:latin typeface="현대하모니 B" panose="02020603020101020101" pitchFamily="18" charset="-127"/>
              <a:ea typeface="현대하모니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27133657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E5314-BA59-ED11-4A81-D5C973997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19">
            <a:extLst>
              <a:ext uri="{FF2B5EF4-FFF2-40B4-BE49-F238E27FC236}">
                <a16:creationId xmlns:a16="http://schemas.microsoft.com/office/drawing/2014/main" id="{2CEA8580-EEDE-49CF-2137-E7A03211C7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1899436"/>
              </p:ext>
            </p:extLst>
          </p:nvPr>
        </p:nvGraphicFramePr>
        <p:xfrm>
          <a:off x="285750" y="1571625"/>
          <a:ext cx="9456737" cy="4989513"/>
        </p:xfrm>
        <a:graphic>
          <a:graphicData uri="http://schemas.openxmlformats.org/drawingml/2006/table">
            <a:tbl>
              <a:tblPr/>
              <a:tblGrid>
                <a:gridCol w="459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148137">
                <a:tc rowSpan="3">
                  <a:txBody>
                    <a:bodyPr/>
                    <a:lstStyle>
                      <a:lvl1pPr marL="88900" indent="-889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对   象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현대하모니 M" panose="02020603020101020101" pitchFamily="18" charset="-127"/>
                        </a:rPr>
                        <a:t> 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: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现象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현대하모니 M" panose="02020603020101020101" pitchFamily="18" charset="-127"/>
                        </a:rPr>
                        <a:t>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及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현대하모니 M" panose="02020603020101020101" pitchFamily="18" charset="-127"/>
                        </a:rPr>
                        <a:t>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问题点</a:t>
                      </a:r>
                      <a:endParaRPr kumimoji="1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加工边缘毛刺未处理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71972" marR="35986" marT="0" marB="36370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>
                      <a:lvl1pPr marL="88900" indent="-889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 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       孔类统一按图纸进行倒角（</a:t>
                      </a: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C0.5-C1</a:t>
                      </a: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）</a:t>
                      </a:r>
                      <a:endParaRPr lang="en-US" altLang="ko-KR" sz="1400" kern="1200" dirty="0">
                        <a:solidFill>
                          <a:schemeClr val="tx1"/>
                        </a:solidFill>
                        <a:latin typeface="맑은 고딕" panose="020B0503020000020004" pitchFamily="34" charset="-127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       手接触后无明显颗粒感为合格</a:t>
                      </a:r>
                      <a:endParaRPr lang="en-US" altLang="ko-KR" sz="1400" kern="1200" dirty="0">
                        <a:solidFill>
                          <a:schemeClr val="tx1"/>
                        </a:solidFill>
                        <a:latin typeface="맑은 고딕" panose="020B0503020000020004" pitchFamily="34" charset="-127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       异形孔倒角尽量</a:t>
                      </a: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CNC</a:t>
                      </a: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倒角，无法使用</a:t>
                      </a: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CNC</a:t>
                      </a: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机床倒角的，采用倒角机配合手持倒角机分粗精两次倒角。精倒角时确认倒角刀锋利，避免精倒角过程中出现二次毛刺</a:t>
                      </a:r>
                      <a:r>
                        <a:rPr kumimoji="0" lang="zh-CN" altLang="en-US" sz="1400" kern="1200" dirty="0">
                          <a:solidFill>
                            <a:srgbClr val="000000"/>
                          </a:solidFill>
                          <a:latin typeface="+mj-ea"/>
                          <a:ea typeface="맑은 고딕" panose="020B0503020000020004" pitchFamily="34" charset="-127"/>
                          <a:cs typeface="+mn-cs"/>
                        </a:rPr>
                        <a:t>。</a:t>
                      </a:r>
                    </a:p>
                  </a:txBody>
                  <a:tcPr marL="143969" marR="35986" marT="36370" marB="36370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68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部门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改善主管组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责任人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改善日期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结果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68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07950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07950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  <a:cs typeface="+mn-cs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28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현대하모니 B" panose="02020603020101020101" pitchFamily="18" charset="-127"/>
                        <a:ea typeface="현대하모니 B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169" name="AutoShape 15">
            <a:extLst>
              <a:ext uri="{FF2B5EF4-FFF2-40B4-BE49-F238E27FC236}">
                <a16:creationId xmlns:a16="http://schemas.microsoft.com/office/drawing/2014/main" id="{275B5105-7243-9FEC-DB0D-AA05586C6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8" y="1657350"/>
            <a:ext cx="1454150" cy="309563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lIns="91321" tIns="45660" rIns="91321" bIns="45660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400">
                <a:solidFill>
                  <a:srgbClr val="000000"/>
                </a:solidFill>
                <a:latin typeface="+mj-ea"/>
                <a:ea typeface="+mj-ea"/>
              </a:rPr>
              <a:t>不良现象</a:t>
            </a:r>
            <a:r>
              <a:rPr kumimoji="0" lang="en-US" altLang="zh-CN" sz="1400">
                <a:solidFill>
                  <a:srgbClr val="000000"/>
                </a:solidFill>
                <a:latin typeface="+mj-ea"/>
                <a:ea typeface="+mj-ea"/>
              </a:rPr>
              <a:t>	</a:t>
            </a:r>
            <a:endParaRPr kumimoji="0" lang="ko-KR" altLang="en-US" sz="140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6170" name="AutoShape 15">
            <a:extLst>
              <a:ext uri="{FF2B5EF4-FFF2-40B4-BE49-F238E27FC236}">
                <a16:creationId xmlns:a16="http://schemas.microsoft.com/office/drawing/2014/main" id="{6C5E5BCF-90D0-FB45-EE7A-7374A1F3F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7288" y="1646238"/>
            <a:ext cx="2168525" cy="307975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lIns="91321" tIns="45660" rIns="91321" bIns="45660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解决方案</a:t>
            </a:r>
            <a:endParaRPr kumimoji="0" lang="ko-KR" altLang="en-US" sz="140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97EE55AD-932F-A355-3D17-6A2820B1791D}"/>
              </a:ext>
            </a:extLst>
          </p:cNvPr>
          <p:cNvSpPr/>
          <p:nvPr/>
        </p:nvSpPr>
        <p:spPr>
          <a:xfrm>
            <a:off x="8704263" y="309563"/>
            <a:ext cx="1008062" cy="363537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r>
              <a:rPr lang="ko-KR" altLang="en-US" sz="1000" dirty="0">
                <a:solidFill>
                  <a:srgbClr val="FF0000"/>
                </a:solidFill>
                <a:latin typeface="+mj-ea"/>
                <a:ea typeface="+mj-ea"/>
              </a:rPr>
              <a:t>대  외  비</a:t>
            </a:r>
            <a:endParaRPr lang="en-US" altLang="ko-KR" sz="1000" dirty="0">
              <a:solidFill>
                <a:srgbClr val="FF0000"/>
              </a:solidFill>
              <a:latin typeface="+mj-ea"/>
              <a:ea typeface="+mj-ea"/>
            </a:endParaRPr>
          </a:p>
          <a:p>
            <a:pPr algn="ctr" eaLnBrk="1" latinLnBrk="1" hangingPunct="1">
              <a:defRPr/>
            </a:pPr>
            <a:r>
              <a:rPr lang="en-US" altLang="ko-KR" sz="1000" dirty="0">
                <a:solidFill>
                  <a:srgbClr val="FF0000"/>
                </a:solidFill>
                <a:latin typeface="+mj-ea"/>
                <a:ea typeface="+mj-ea"/>
              </a:rPr>
              <a:t>(RESTRICTED)</a:t>
            </a:r>
            <a:endParaRPr lang="ko-KR" altLang="en-US" sz="1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08AED1F4-7667-3281-7782-9E7BBE870F29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zh-CN" altLang="en-US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latin typeface="+mj-ea"/>
                <a:ea typeface="+mj-ea"/>
              </a:rPr>
              <a:t>加工</a:t>
            </a:r>
            <a:r>
              <a:rPr lang="zh-CN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latin typeface="+mj-ea"/>
                <a:ea typeface="+mj-ea"/>
              </a:rPr>
              <a:t>问题点汇总</a:t>
            </a:r>
            <a:endParaRPr dirty="0">
              <a:latin typeface="+mj-ea"/>
              <a:ea typeface="+mj-ea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6AB93BF-C905-62CB-D696-957DCC8DB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633128" y="2217745"/>
            <a:ext cx="1741616" cy="259228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80243FD-1A09-6C15-80A2-1D4B0D637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790" y="4376084"/>
            <a:ext cx="2664296" cy="1939644"/>
          </a:xfrm>
          <a:prstGeom prst="rect">
            <a:avLst/>
          </a:prstGeom>
        </p:spPr>
      </p:pic>
      <p:graphicFrame>
        <p:nvGraphicFramePr>
          <p:cNvPr id="6" name="Group 65">
            <a:extLst>
              <a:ext uri="{FF2B5EF4-FFF2-40B4-BE49-F238E27FC236}">
                <a16:creationId xmlns:a16="http://schemas.microsoft.com/office/drawing/2014/main" id="{641AE8F2-B42A-31FC-A774-AE387FADF5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163317"/>
              </p:ext>
            </p:extLst>
          </p:nvPr>
        </p:nvGraphicFramePr>
        <p:xfrm>
          <a:off x="273050" y="1208088"/>
          <a:ext cx="9469438" cy="312737"/>
        </p:xfrm>
        <a:graphic>
          <a:graphicData uri="http://schemas.openxmlformats.org/drawingml/2006/table">
            <a:tbl>
              <a:tblPr/>
              <a:tblGrid>
                <a:gridCol w="717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5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9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91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127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点检日期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1/8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工程名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点检者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问题类型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加工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设计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组装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其他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评价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Rectangle 17">
            <a:extLst>
              <a:ext uri="{FF2B5EF4-FFF2-40B4-BE49-F238E27FC236}">
                <a16:creationId xmlns:a16="http://schemas.microsoft.com/office/drawing/2014/main" id="{38264537-7EFE-3A57-D1EA-AE5528C60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63" y="725488"/>
            <a:ext cx="7391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495" tIns="44748" rIns="89495" bIns="44748" anchor="ctr"/>
          <a:lstStyle>
            <a:lvl1pPr defTabSz="893763"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defTabSz="893763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defTabSz="893763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defTabSz="893763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defTabSz="893763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ko-KR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  ● </a:t>
            </a:r>
            <a:r>
              <a:rPr kumimoji="0" lang="zh-CN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问题点</a:t>
            </a:r>
            <a:r>
              <a:rPr kumimoji="0" lang="ko-KR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 </a:t>
            </a:r>
            <a:r>
              <a:rPr kumimoji="0" lang="en-US" altLang="ko-KR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5:</a:t>
            </a:r>
            <a:r>
              <a:rPr kumimoji="0" lang="zh-CN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未倒角</a:t>
            </a:r>
            <a:endParaRPr kumimoji="0" lang="ko-KR" altLang="en-US" sz="1800" dirty="0">
              <a:solidFill>
                <a:srgbClr val="0000FF"/>
              </a:solidFill>
              <a:latin typeface="현대하모니 B" panose="02020603020101020101" pitchFamily="18" charset="-127"/>
              <a:ea typeface="현대하모니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8295196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B5C0F-0B29-D92B-3998-FEA4C2A09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19">
            <a:extLst>
              <a:ext uri="{FF2B5EF4-FFF2-40B4-BE49-F238E27FC236}">
                <a16:creationId xmlns:a16="http://schemas.microsoft.com/office/drawing/2014/main" id="{5163A9A8-FBD0-E6AD-B6E6-8133007FD3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7413908"/>
              </p:ext>
            </p:extLst>
          </p:nvPr>
        </p:nvGraphicFramePr>
        <p:xfrm>
          <a:off x="271686" y="1519708"/>
          <a:ext cx="9415920" cy="5329463"/>
        </p:xfrm>
        <a:graphic>
          <a:graphicData uri="http://schemas.openxmlformats.org/drawingml/2006/table">
            <a:tbl>
              <a:tblPr/>
              <a:tblGrid>
                <a:gridCol w="45775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44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37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75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48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78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430761">
                <a:tc rowSpan="3">
                  <a:txBody>
                    <a:bodyPr/>
                    <a:lstStyle>
                      <a:lvl1pPr marL="88900" indent="-889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对   象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현대하모니 M" panose="02020603020101020101" pitchFamily="18" charset="-127"/>
                        </a:rPr>
                        <a:t> 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: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现象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현대하모니 M" panose="02020603020101020101" pitchFamily="18" charset="-127"/>
                        </a:rPr>
                        <a:t>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及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현대하모니 M" panose="02020603020101020101" pitchFamily="18" charset="-127"/>
                        </a:rPr>
                        <a:t>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问题点</a:t>
                      </a:r>
                      <a:endParaRPr kumimoji="1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内径加工不符合公差要求</a:t>
                      </a: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71972" marR="35986" marT="0" marB="36370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>
                      <a:lvl1pPr marL="88900" indent="-889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 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algn="l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     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latin typeface="맑은 고딕" panose="020B0503020000020004" pitchFamily="34" charset="-127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algn="l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       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latin typeface="맑은 고딕" panose="020B0503020000020004" pitchFamily="34" charset="-127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algn="l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未标注公差的孔按照</a:t>
                      </a: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+0.1~0.2</a:t>
                      </a: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加工，轴按照</a:t>
                      </a: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-0.1~-0.2</a:t>
                      </a: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加工。有公差标注的孔，尺寸要靠近最大正公差，轴要靠近最大负公差。</a:t>
                      </a:r>
                    </a:p>
                    <a:p>
                      <a:pPr algn="l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     加工镀铬零件，需根据图纸镀层要求，内孔按照中上偏差加镀层厚度加工，</a:t>
                      </a:r>
                    </a:p>
                    <a:p>
                      <a:pPr algn="l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     外圆</a:t>
                      </a: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  <a:sym typeface="+mn-ea"/>
                        </a:rPr>
                        <a:t>按照中下偏差减镀层厚度加工。镀铬件不允许有尖角否则会出现镀后飞刺</a:t>
                      </a:r>
                      <a:endParaRPr lang="en-US" altLang="ko-KR" sz="1400" kern="1200" dirty="0">
                        <a:solidFill>
                          <a:schemeClr val="tx1"/>
                        </a:solidFill>
                        <a:latin typeface="맑은 고딕" panose="020B0503020000020004" pitchFamily="34" charset="-127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143969" marR="35986" marT="36370" marB="36370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69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部门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改善主管组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责任人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改善日期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结果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500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07950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07950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  <a:cs typeface="+mn-cs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28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현대하모니 B" panose="02020603020101020101" pitchFamily="18" charset="-127"/>
                        <a:ea typeface="현대하모니 B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169" name="AutoShape 15">
            <a:extLst>
              <a:ext uri="{FF2B5EF4-FFF2-40B4-BE49-F238E27FC236}">
                <a16:creationId xmlns:a16="http://schemas.microsoft.com/office/drawing/2014/main" id="{5CA7A81C-F2E3-F5F5-EA15-A55067FB8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694" y="1519708"/>
            <a:ext cx="1454150" cy="309563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lIns="91321" tIns="45660" rIns="91321" bIns="45660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不良现象</a:t>
            </a:r>
            <a:r>
              <a:rPr kumimoji="0" lang="en-US" altLang="zh-CN" sz="1400" dirty="0">
                <a:solidFill>
                  <a:srgbClr val="000000"/>
                </a:solidFill>
                <a:latin typeface="+mj-ea"/>
                <a:ea typeface="+mj-ea"/>
              </a:rPr>
              <a:t>	</a:t>
            </a:r>
            <a:endParaRPr kumimoji="0" lang="ko-KR" altLang="en-US" sz="140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6170" name="AutoShape 15">
            <a:extLst>
              <a:ext uri="{FF2B5EF4-FFF2-40B4-BE49-F238E27FC236}">
                <a16:creationId xmlns:a16="http://schemas.microsoft.com/office/drawing/2014/main" id="{6FB7F9D6-C4C3-A719-9A9C-544A54F07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86" y="1521296"/>
            <a:ext cx="2168525" cy="307975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lIns="91321" tIns="45660" rIns="91321" bIns="45660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解决方案</a:t>
            </a:r>
            <a:endParaRPr kumimoji="0" lang="ko-KR" altLang="en-US" sz="140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350761DF-7863-8EA1-08A7-1F879706A61B}"/>
              </a:ext>
            </a:extLst>
          </p:cNvPr>
          <p:cNvSpPr/>
          <p:nvPr/>
        </p:nvSpPr>
        <p:spPr>
          <a:xfrm>
            <a:off x="8704263" y="309563"/>
            <a:ext cx="1008062" cy="363537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r>
              <a:rPr lang="ko-KR" altLang="en-US" sz="1000" dirty="0">
                <a:solidFill>
                  <a:srgbClr val="FF0000"/>
                </a:solidFill>
                <a:latin typeface="+mj-ea"/>
                <a:ea typeface="+mj-ea"/>
              </a:rPr>
              <a:t>대  외  비</a:t>
            </a:r>
            <a:endParaRPr lang="en-US" altLang="ko-KR" sz="1000" dirty="0">
              <a:solidFill>
                <a:srgbClr val="FF0000"/>
              </a:solidFill>
              <a:latin typeface="+mj-ea"/>
              <a:ea typeface="+mj-ea"/>
            </a:endParaRPr>
          </a:p>
          <a:p>
            <a:pPr algn="ctr" eaLnBrk="1" latinLnBrk="1" hangingPunct="1">
              <a:defRPr/>
            </a:pPr>
            <a:r>
              <a:rPr lang="en-US" altLang="ko-KR" sz="1000" dirty="0">
                <a:solidFill>
                  <a:srgbClr val="FF0000"/>
                </a:solidFill>
                <a:latin typeface="+mj-ea"/>
                <a:ea typeface="+mj-ea"/>
              </a:rPr>
              <a:t>(RESTRICTED)</a:t>
            </a:r>
            <a:endParaRPr lang="ko-KR" altLang="en-US" sz="1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64DFC931-EF41-75EF-FBF6-3A16C2C83505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zh-CN" altLang="en-US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latin typeface="+mj-ea"/>
                <a:ea typeface="+mj-ea"/>
              </a:rPr>
              <a:t>加工</a:t>
            </a:r>
            <a:r>
              <a:rPr lang="zh-CN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latin typeface="+mj-ea"/>
                <a:ea typeface="+mj-ea"/>
              </a:rPr>
              <a:t>问题点汇总</a:t>
            </a:r>
            <a:endParaRPr dirty="0">
              <a:latin typeface="+mj-ea"/>
              <a:ea typeface="+mj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8BBAFD0-D0B7-4627-9B80-67A09D5B6535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826" y="2673424"/>
            <a:ext cx="4104456" cy="3613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Group 65">
            <a:extLst>
              <a:ext uri="{FF2B5EF4-FFF2-40B4-BE49-F238E27FC236}">
                <a16:creationId xmlns:a16="http://schemas.microsoft.com/office/drawing/2014/main" id="{74893F34-84F7-F9E2-D1CF-0837C98B2637}"/>
              </a:ext>
            </a:extLst>
          </p:cNvPr>
          <p:cNvGraphicFramePr>
            <a:graphicFrameLocks noGrp="1"/>
          </p:cNvGraphicFramePr>
          <p:nvPr/>
        </p:nvGraphicFramePr>
        <p:xfrm>
          <a:off x="273050" y="1208088"/>
          <a:ext cx="9469438" cy="312737"/>
        </p:xfrm>
        <a:graphic>
          <a:graphicData uri="http://schemas.openxmlformats.org/drawingml/2006/table">
            <a:tbl>
              <a:tblPr/>
              <a:tblGrid>
                <a:gridCol w="717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5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9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91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127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点检日期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1/8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工程名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HMMI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点检者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박용신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问题类型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加工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设计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组装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其他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评价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ctangle 17">
            <a:extLst>
              <a:ext uri="{FF2B5EF4-FFF2-40B4-BE49-F238E27FC236}">
                <a16:creationId xmlns:a16="http://schemas.microsoft.com/office/drawing/2014/main" id="{74B0FF66-CF99-5799-0F60-F583629B9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63" y="725488"/>
            <a:ext cx="7391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495" tIns="44748" rIns="89495" bIns="44748" anchor="ctr"/>
          <a:lstStyle>
            <a:lvl1pPr defTabSz="893763"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defTabSz="893763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defTabSz="893763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defTabSz="893763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defTabSz="893763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ko-KR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  ● </a:t>
            </a:r>
            <a:r>
              <a:rPr kumimoji="0" lang="zh-CN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问题点</a:t>
            </a:r>
            <a:r>
              <a:rPr kumimoji="0" lang="ko-KR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 </a:t>
            </a:r>
            <a:r>
              <a:rPr kumimoji="0" lang="en-US" altLang="ko-KR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6:</a:t>
            </a:r>
            <a:r>
              <a:rPr kumimoji="0" lang="zh-CN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内径小</a:t>
            </a:r>
            <a:endParaRPr kumimoji="0" lang="ko-KR" altLang="en-US" sz="1800" dirty="0">
              <a:solidFill>
                <a:srgbClr val="0000FF"/>
              </a:solidFill>
              <a:latin typeface="현대하모니 B" panose="02020603020101020101" pitchFamily="18" charset="-127"/>
              <a:ea typeface="현대하모니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5218792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07778-79FD-D549-FBC9-AA9FBA680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19">
            <a:extLst>
              <a:ext uri="{FF2B5EF4-FFF2-40B4-BE49-F238E27FC236}">
                <a16:creationId xmlns:a16="http://schemas.microsoft.com/office/drawing/2014/main" id="{0BA4249C-3826-C204-AED1-9FD7FC2051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633615"/>
              </p:ext>
            </p:extLst>
          </p:nvPr>
        </p:nvGraphicFramePr>
        <p:xfrm>
          <a:off x="285750" y="1571625"/>
          <a:ext cx="9456737" cy="4918223"/>
        </p:xfrm>
        <a:graphic>
          <a:graphicData uri="http://schemas.openxmlformats.org/drawingml/2006/table">
            <a:tbl>
              <a:tblPr/>
              <a:tblGrid>
                <a:gridCol w="459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148137">
                <a:tc rowSpan="3">
                  <a:txBody>
                    <a:bodyPr/>
                    <a:lstStyle>
                      <a:lvl1pPr marL="88900" indent="-889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对   象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현대하모니 M" panose="02020603020101020101" pitchFamily="18" charset="-127"/>
                        </a:rPr>
                        <a:t> 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: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现象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현대하모니 M" panose="02020603020101020101" pitchFamily="18" charset="-127"/>
                        </a:rPr>
                        <a:t>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及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현대하모니 M" panose="02020603020101020101" pitchFamily="18" charset="-127"/>
                        </a:rPr>
                        <a:t>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问题点</a:t>
                      </a:r>
                      <a:endParaRPr kumimoji="1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挡块打磨严重</a:t>
                      </a: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71972" marR="35986" marT="0" marB="36370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>
                      <a:lvl1pPr marL="88900" indent="-889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 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    </a:t>
                      </a: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表面处理完毕的产品禁止进行加工，打磨等行为，如有需要返修的，使用机械设备处理，处理后进行重新表面处理。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latin typeface="맑은 고딕" panose="020B0503020000020004" pitchFamily="34" charset="-127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     </a:t>
                      </a: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出现此问题，可以进行抛光处理。</a:t>
                      </a:r>
                      <a:br>
                        <a:rPr lang="en-US" altLang="zh-CN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</a:b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确认：</a:t>
                      </a:r>
                      <a:br>
                        <a:rPr lang="en-US" altLang="zh-CN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</a:b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1</a:t>
                      </a: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：加工过程中观察是否所有的面都加工到位。（工序自检）</a:t>
                      </a:r>
                    </a:p>
                    <a:p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 2</a:t>
                      </a: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：表面处理前零件是否完好。</a:t>
                      </a:r>
                    </a:p>
                    <a:p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 3</a:t>
                      </a: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：表面处理完成后检查是否有酸洗不彻底的情况，如有必要进行返镀。</a:t>
                      </a: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 </a:t>
                      </a: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zh-CN" altLang="en-US" sz="1400" kern="1200" dirty="0">
                        <a:solidFill>
                          <a:srgbClr val="000000"/>
                        </a:solidFill>
                        <a:latin typeface="+mj-ea"/>
                        <a:ea typeface="맑은 고딕" panose="020B0503020000020004" pitchFamily="34" charset="-127"/>
                        <a:cs typeface="+mn-cs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143969" marR="35986" marT="36370" marB="36370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68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部门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改善主管组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责任人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改善日期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结果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639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07950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07950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  <a:cs typeface="+mn-cs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28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현대하모니 B" panose="02020603020101020101" pitchFamily="18" charset="-127"/>
                        <a:ea typeface="현대하모니 B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169" name="AutoShape 15">
            <a:extLst>
              <a:ext uri="{FF2B5EF4-FFF2-40B4-BE49-F238E27FC236}">
                <a16:creationId xmlns:a16="http://schemas.microsoft.com/office/drawing/2014/main" id="{DEFA1CC5-A86D-3065-5613-8918F3613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8" y="1657350"/>
            <a:ext cx="1454150" cy="309563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lIns="91321" tIns="45660" rIns="91321" bIns="45660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400">
                <a:solidFill>
                  <a:srgbClr val="000000"/>
                </a:solidFill>
                <a:latin typeface="+mj-ea"/>
                <a:ea typeface="+mj-ea"/>
              </a:rPr>
              <a:t>不良现象</a:t>
            </a:r>
            <a:r>
              <a:rPr kumimoji="0" lang="en-US" altLang="zh-CN" sz="1400">
                <a:solidFill>
                  <a:srgbClr val="000000"/>
                </a:solidFill>
                <a:latin typeface="+mj-ea"/>
                <a:ea typeface="+mj-ea"/>
              </a:rPr>
              <a:t>	</a:t>
            </a:r>
            <a:endParaRPr kumimoji="0" lang="ko-KR" altLang="en-US" sz="140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6170" name="AutoShape 15">
            <a:extLst>
              <a:ext uri="{FF2B5EF4-FFF2-40B4-BE49-F238E27FC236}">
                <a16:creationId xmlns:a16="http://schemas.microsoft.com/office/drawing/2014/main" id="{BB9EB762-F05E-69A2-F55C-8ED4ED83E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7288" y="1646238"/>
            <a:ext cx="2168525" cy="307975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lIns="91321" tIns="45660" rIns="91321" bIns="45660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解决方案</a:t>
            </a:r>
            <a:endParaRPr kumimoji="0" lang="ko-KR" altLang="en-US" sz="140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29241798-13FA-441D-E24C-C6D566572A55}"/>
              </a:ext>
            </a:extLst>
          </p:cNvPr>
          <p:cNvSpPr/>
          <p:nvPr/>
        </p:nvSpPr>
        <p:spPr>
          <a:xfrm>
            <a:off x="8704263" y="309563"/>
            <a:ext cx="1008062" cy="363537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r>
              <a:rPr lang="ko-KR" altLang="en-US" sz="1000" dirty="0">
                <a:solidFill>
                  <a:srgbClr val="FF0000"/>
                </a:solidFill>
                <a:latin typeface="+mj-ea"/>
                <a:ea typeface="+mj-ea"/>
              </a:rPr>
              <a:t>대  외  비</a:t>
            </a:r>
            <a:endParaRPr lang="en-US" altLang="ko-KR" sz="1000" dirty="0">
              <a:solidFill>
                <a:srgbClr val="FF0000"/>
              </a:solidFill>
              <a:latin typeface="+mj-ea"/>
              <a:ea typeface="+mj-ea"/>
            </a:endParaRPr>
          </a:p>
          <a:p>
            <a:pPr algn="ctr" eaLnBrk="1" latinLnBrk="1" hangingPunct="1">
              <a:defRPr/>
            </a:pPr>
            <a:r>
              <a:rPr lang="en-US" altLang="ko-KR" sz="1000" dirty="0">
                <a:solidFill>
                  <a:srgbClr val="FF0000"/>
                </a:solidFill>
                <a:latin typeface="+mj-ea"/>
                <a:ea typeface="+mj-ea"/>
              </a:rPr>
              <a:t>(RESTRICTED)</a:t>
            </a:r>
            <a:endParaRPr lang="ko-KR" altLang="en-US" sz="1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9A41DD3F-6F4E-1661-9134-11989E4C7384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zh-CN" altLang="en-US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latin typeface="+mj-ea"/>
                <a:ea typeface="+mj-ea"/>
              </a:rPr>
              <a:t>加工</a:t>
            </a:r>
            <a:r>
              <a:rPr lang="zh-CN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latin typeface="+mj-ea"/>
                <a:ea typeface="+mj-ea"/>
              </a:rPr>
              <a:t>问题点汇总</a:t>
            </a:r>
            <a:endParaRPr dirty="0">
              <a:latin typeface="+mj-ea"/>
              <a:ea typeface="+mj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1A9BB08-01B7-7630-B6AA-EC37709187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702" y="2673356"/>
            <a:ext cx="4396962" cy="3240428"/>
          </a:xfrm>
          <a:prstGeom prst="rect">
            <a:avLst/>
          </a:prstGeom>
        </p:spPr>
      </p:pic>
      <p:pic>
        <p:nvPicPr>
          <p:cNvPr id="7" name="图片 6" descr="图片包含 游戏机&#10;&#10;描述已自动生成">
            <a:extLst>
              <a:ext uri="{FF2B5EF4-FFF2-40B4-BE49-F238E27FC236}">
                <a16:creationId xmlns:a16="http://schemas.microsoft.com/office/drawing/2014/main" id="{545186F1-03DD-FF47-D633-5A53E1BE00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55536" y="3618366"/>
            <a:ext cx="1673861" cy="2232249"/>
          </a:xfrm>
          <a:prstGeom prst="rect">
            <a:avLst/>
          </a:prstGeom>
        </p:spPr>
      </p:pic>
      <p:graphicFrame>
        <p:nvGraphicFramePr>
          <p:cNvPr id="8" name="Group 65">
            <a:extLst>
              <a:ext uri="{FF2B5EF4-FFF2-40B4-BE49-F238E27FC236}">
                <a16:creationId xmlns:a16="http://schemas.microsoft.com/office/drawing/2014/main" id="{6CAC4920-7F72-C1CB-81A5-B002DD5836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2873479"/>
              </p:ext>
            </p:extLst>
          </p:nvPr>
        </p:nvGraphicFramePr>
        <p:xfrm>
          <a:off x="273050" y="1208088"/>
          <a:ext cx="9469438" cy="312737"/>
        </p:xfrm>
        <a:graphic>
          <a:graphicData uri="http://schemas.openxmlformats.org/drawingml/2006/table">
            <a:tbl>
              <a:tblPr/>
              <a:tblGrid>
                <a:gridCol w="717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5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9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91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127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点检日期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1/8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工程名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点检者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问题类型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加工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设计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组装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其他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评价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Rectangle 17">
            <a:extLst>
              <a:ext uri="{FF2B5EF4-FFF2-40B4-BE49-F238E27FC236}">
                <a16:creationId xmlns:a16="http://schemas.microsoft.com/office/drawing/2014/main" id="{33B9224D-47DF-4B57-7B82-BB819EC9C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63" y="725488"/>
            <a:ext cx="7391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495" tIns="44748" rIns="89495" bIns="44748" anchor="ctr"/>
          <a:lstStyle>
            <a:lvl1pPr defTabSz="893763"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defTabSz="893763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defTabSz="893763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defTabSz="893763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defTabSz="893763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ko-KR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  ● </a:t>
            </a:r>
            <a:r>
              <a:rPr kumimoji="0" lang="zh-CN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问题点</a:t>
            </a:r>
            <a:r>
              <a:rPr kumimoji="0" lang="ko-KR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 </a:t>
            </a:r>
            <a:r>
              <a:rPr kumimoji="0" lang="en-US" altLang="ko-KR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7:</a:t>
            </a:r>
            <a:r>
              <a:rPr kumimoji="0" lang="zh-CN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表面不良</a:t>
            </a:r>
            <a:endParaRPr kumimoji="0" lang="ko-KR" altLang="en-US" sz="1800" dirty="0">
              <a:solidFill>
                <a:srgbClr val="0000FF"/>
              </a:solidFill>
              <a:latin typeface="현대하모니 B" panose="02020603020101020101" pitchFamily="18" charset="-127"/>
              <a:ea typeface="현대하모니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9797894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F8F7D-DEC4-6D20-B22D-75E56FB89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19">
            <a:extLst>
              <a:ext uri="{FF2B5EF4-FFF2-40B4-BE49-F238E27FC236}">
                <a16:creationId xmlns:a16="http://schemas.microsoft.com/office/drawing/2014/main" id="{CC46F2A4-59B9-00AE-F7C9-E81513A001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406950"/>
              </p:ext>
            </p:extLst>
          </p:nvPr>
        </p:nvGraphicFramePr>
        <p:xfrm>
          <a:off x="285750" y="1571625"/>
          <a:ext cx="9456737" cy="4989513"/>
        </p:xfrm>
        <a:graphic>
          <a:graphicData uri="http://schemas.openxmlformats.org/drawingml/2006/table">
            <a:tbl>
              <a:tblPr/>
              <a:tblGrid>
                <a:gridCol w="459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148137">
                <a:tc rowSpan="3">
                  <a:txBody>
                    <a:bodyPr/>
                    <a:lstStyle>
                      <a:lvl1pPr marL="88900" indent="-889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对   象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현대하모니 M" panose="02020603020101020101" pitchFamily="18" charset="-127"/>
                        </a:rPr>
                        <a:t> 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: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现象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현대하모니 M" panose="02020603020101020101" pitchFamily="18" charset="-127"/>
                        </a:rPr>
                        <a:t>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及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현대하모니 M" panose="02020603020101020101" pitchFamily="18" charset="-127"/>
                        </a:rPr>
                        <a:t>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问题点</a:t>
                      </a:r>
                      <a:endParaRPr kumimoji="1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崩料</a:t>
                      </a: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71972" marR="35986" marT="0" marB="36370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>
                      <a:lvl1pPr marL="88900" indent="-889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 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   </a:t>
                      </a: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宋体" panose="02010600030101010101" pitchFamily="2" charset="-122"/>
                          <a:cs typeface="+mn-cs"/>
                        </a:rPr>
                        <a:t>禁止使用有缺陷的材料，工件加工完放置时禁止直接接触地面，需要放置在干净托盘或彩条布上，必须培训直接加工作业人员。（交货时不良）</a:t>
                      </a:r>
                      <a:endParaRPr lang="en-US" altLang="ko-KR" sz="1400" kern="1200" dirty="0">
                        <a:solidFill>
                          <a:schemeClr val="tx1"/>
                        </a:solidFill>
                        <a:latin typeface="맑은 고딕" panose="020B0503020000020004" pitchFamily="34" charset="-127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143969" marR="35986" marT="36370" marB="36370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68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部门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改善主管组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责任人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改善日期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结果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68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07950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07950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  <a:cs typeface="+mn-cs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28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현대하모니 B" panose="02020603020101020101" pitchFamily="18" charset="-127"/>
                        <a:ea typeface="현대하모니 B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169" name="AutoShape 15">
            <a:extLst>
              <a:ext uri="{FF2B5EF4-FFF2-40B4-BE49-F238E27FC236}">
                <a16:creationId xmlns:a16="http://schemas.microsoft.com/office/drawing/2014/main" id="{8CB7535C-3295-B5B5-709E-B45BAD0A7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8" y="1657350"/>
            <a:ext cx="1454150" cy="309563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lIns="91321" tIns="45660" rIns="91321" bIns="45660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400">
                <a:solidFill>
                  <a:srgbClr val="000000"/>
                </a:solidFill>
                <a:latin typeface="+mj-ea"/>
                <a:ea typeface="+mj-ea"/>
              </a:rPr>
              <a:t>不良现象</a:t>
            </a:r>
            <a:r>
              <a:rPr kumimoji="0" lang="en-US" altLang="zh-CN" sz="1400">
                <a:solidFill>
                  <a:srgbClr val="000000"/>
                </a:solidFill>
                <a:latin typeface="+mj-ea"/>
                <a:ea typeface="+mj-ea"/>
              </a:rPr>
              <a:t>	</a:t>
            </a:r>
            <a:endParaRPr kumimoji="0" lang="ko-KR" altLang="en-US" sz="140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6170" name="AutoShape 15">
            <a:extLst>
              <a:ext uri="{FF2B5EF4-FFF2-40B4-BE49-F238E27FC236}">
                <a16:creationId xmlns:a16="http://schemas.microsoft.com/office/drawing/2014/main" id="{BE04CD54-4940-A481-9D15-AC720ED56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7288" y="1646238"/>
            <a:ext cx="2168525" cy="307975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lIns="91321" tIns="45660" rIns="91321" bIns="45660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解决方案</a:t>
            </a:r>
            <a:endParaRPr kumimoji="0" lang="ko-KR" altLang="en-US" sz="140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EA1C589F-33A6-A904-E55B-919CA6E90CC4}"/>
              </a:ext>
            </a:extLst>
          </p:cNvPr>
          <p:cNvSpPr/>
          <p:nvPr/>
        </p:nvSpPr>
        <p:spPr>
          <a:xfrm>
            <a:off x="8704263" y="309563"/>
            <a:ext cx="1008062" cy="363537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r>
              <a:rPr lang="ko-KR" altLang="en-US" sz="1000" dirty="0">
                <a:solidFill>
                  <a:srgbClr val="FF0000"/>
                </a:solidFill>
                <a:latin typeface="+mj-ea"/>
                <a:ea typeface="+mj-ea"/>
              </a:rPr>
              <a:t>대  외  비</a:t>
            </a:r>
            <a:endParaRPr lang="en-US" altLang="ko-KR" sz="1000" dirty="0">
              <a:solidFill>
                <a:srgbClr val="FF0000"/>
              </a:solidFill>
              <a:latin typeface="+mj-ea"/>
              <a:ea typeface="+mj-ea"/>
            </a:endParaRPr>
          </a:p>
          <a:p>
            <a:pPr algn="ctr" eaLnBrk="1" latinLnBrk="1" hangingPunct="1">
              <a:defRPr/>
            </a:pPr>
            <a:r>
              <a:rPr lang="en-US" altLang="ko-KR" sz="1000" dirty="0">
                <a:solidFill>
                  <a:srgbClr val="FF0000"/>
                </a:solidFill>
                <a:latin typeface="+mj-ea"/>
                <a:ea typeface="+mj-ea"/>
              </a:rPr>
              <a:t>(RESTRICTED)</a:t>
            </a:r>
            <a:endParaRPr lang="ko-KR" altLang="en-US" sz="1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B3560E00-1B14-640B-D4DE-ECA296E737E8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zh-CN" altLang="en-US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latin typeface="+mj-ea"/>
                <a:ea typeface="+mj-ea"/>
              </a:rPr>
              <a:t>加工</a:t>
            </a:r>
            <a:r>
              <a:rPr lang="zh-CN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latin typeface="+mj-ea"/>
                <a:ea typeface="+mj-ea"/>
              </a:rPr>
              <a:t>问题点汇总</a:t>
            </a:r>
            <a:endParaRPr dirty="0">
              <a:latin typeface="+mj-ea"/>
              <a:ea typeface="+mj-ea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BE30A0C-4590-1664-B875-AE51F450C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10" y="2926462"/>
            <a:ext cx="4174154" cy="2880320"/>
          </a:xfrm>
          <a:prstGeom prst="rect">
            <a:avLst/>
          </a:prstGeom>
        </p:spPr>
      </p:pic>
      <p:pic>
        <p:nvPicPr>
          <p:cNvPr id="6" name="图片 5" descr="桌子上的碗里&#10;&#10;中度可信度描述已自动生成">
            <a:extLst>
              <a:ext uri="{FF2B5EF4-FFF2-40B4-BE49-F238E27FC236}">
                <a16:creationId xmlns:a16="http://schemas.microsoft.com/office/drawing/2014/main" id="{31A017B7-AE1D-F454-77A4-B7AF1B6B49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2514" y="2440115"/>
            <a:ext cx="2771100" cy="3749165"/>
          </a:xfrm>
          <a:prstGeom prst="rect">
            <a:avLst/>
          </a:prstGeom>
        </p:spPr>
      </p:pic>
      <p:graphicFrame>
        <p:nvGraphicFramePr>
          <p:cNvPr id="3" name="Group 65">
            <a:extLst>
              <a:ext uri="{FF2B5EF4-FFF2-40B4-BE49-F238E27FC236}">
                <a16:creationId xmlns:a16="http://schemas.microsoft.com/office/drawing/2014/main" id="{5AC88D1B-E654-1573-76DD-99CEC5E008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6839328"/>
              </p:ext>
            </p:extLst>
          </p:nvPr>
        </p:nvGraphicFramePr>
        <p:xfrm>
          <a:off x="273050" y="1208088"/>
          <a:ext cx="9469438" cy="312737"/>
        </p:xfrm>
        <a:graphic>
          <a:graphicData uri="http://schemas.openxmlformats.org/drawingml/2006/table">
            <a:tbl>
              <a:tblPr/>
              <a:tblGrid>
                <a:gridCol w="717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5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9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91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127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点检日期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1/8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工程名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点检者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问题类型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加工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设计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组装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其他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评价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Rectangle 17">
            <a:extLst>
              <a:ext uri="{FF2B5EF4-FFF2-40B4-BE49-F238E27FC236}">
                <a16:creationId xmlns:a16="http://schemas.microsoft.com/office/drawing/2014/main" id="{5813D04E-E51D-FE66-E778-F8F8747B47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63" y="725488"/>
            <a:ext cx="7391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495" tIns="44748" rIns="89495" bIns="44748" anchor="ctr"/>
          <a:lstStyle>
            <a:lvl1pPr defTabSz="893763"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defTabSz="893763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defTabSz="893763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defTabSz="893763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defTabSz="893763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ko-KR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  ● </a:t>
            </a:r>
            <a:r>
              <a:rPr kumimoji="0" lang="zh-CN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问题点</a:t>
            </a:r>
            <a:r>
              <a:rPr kumimoji="0" lang="ko-KR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 </a:t>
            </a:r>
            <a:r>
              <a:rPr kumimoji="0" lang="en-US" altLang="ko-KR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8:</a:t>
            </a:r>
            <a:r>
              <a:rPr kumimoji="0" lang="zh-CN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边缘缺料</a:t>
            </a:r>
            <a:endParaRPr kumimoji="0" lang="ko-KR" altLang="en-US" sz="1800" dirty="0">
              <a:solidFill>
                <a:srgbClr val="0000FF"/>
              </a:solidFill>
              <a:latin typeface="현대하모니 B" panose="02020603020101020101" pitchFamily="18" charset="-127"/>
              <a:ea typeface="현대하모니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31146503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14986</TotalTime>
  <Words>2527</Words>
  <Application>Microsoft Office PowerPoint</Application>
  <PresentationFormat>自定义</PresentationFormat>
  <Paragraphs>790</Paragraphs>
  <Slides>22</Slides>
  <Notes>1</Notes>
  <HiddenSlides>5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4" baseType="lpstr">
      <vt:lpstr>굴림</vt:lpstr>
      <vt:lpstr>굴림</vt:lpstr>
      <vt:lpstr>현대하모니 B</vt:lpstr>
      <vt:lpstr>현대하모니 L</vt:lpstr>
      <vt:lpstr>HDharmony M</vt:lpstr>
      <vt:lpstr>HDharmony M</vt:lpstr>
      <vt:lpstr>HY헤드라인M</vt:lpstr>
      <vt:lpstr>Malgun Gothic</vt:lpstr>
      <vt:lpstr>宋体</vt:lpstr>
      <vt:lpstr>Arial</vt:lpstr>
      <vt:lpstr>Wingdings</vt:lpstr>
      <vt:lpstr>Office 테마</vt:lpstr>
      <vt:lpstr>PowerPoint 演示文稿</vt:lpstr>
      <vt:lpstr>加工品问题点汇总</vt:lpstr>
      <vt:lpstr>加工问题点汇总</vt:lpstr>
      <vt:lpstr>共同问题点汇总</vt:lpstr>
      <vt:lpstr>加工问题点汇总</vt:lpstr>
      <vt:lpstr>加工问题点汇总</vt:lpstr>
      <vt:lpstr>加工问题点汇总</vt:lpstr>
      <vt:lpstr>加工问题点汇总</vt:lpstr>
      <vt:lpstr>加工问题点汇总</vt:lpstr>
      <vt:lpstr>加工问题点汇总</vt:lpstr>
      <vt:lpstr>本社加工品相关问题点</vt:lpstr>
      <vt:lpstr>加工问题点汇总</vt:lpstr>
      <vt:lpstr>加工问题点汇总</vt:lpstr>
      <vt:lpstr>加工问题点汇总</vt:lpstr>
      <vt:lpstr>加工问题点汇总</vt:lpstr>
      <vt:lpstr>加工问题点汇总</vt:lpstr>
      <vt:lpstr>加工问题点汇总</vt:lpstr>
      <vt:lpstr>17昌源威亚车桥改造1线项目问题点</vt:lpstr>
      <vt:lpstr>18.昌源威亚车桥改造1线项目问题点</vt:lpstr>
      <vt:lpstr>19昌源威亚车桥改造1线项目问题点</vt:lpstr>
      <vt:lpstr>20昌源威亚车桥改造1线项目问题点</vt:lpstr>
      <vt:lpstr>昌源威亚车桥改造1线项目问题点</vt:lpstr>
    </vt:vector>
  </TitlesOfParts>
  <Company>HMGC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user</dc:creator>
  <cp:lastModifiedBy>e29177</cp:lastModifiedBy>
  <cp:revision>656</cp:revision>
  <cp:lastPrinted>2021-12-16T05:39:49Z</cp:lastPrinted>
  <dcterms:created xsi:type="dcterms:W3CDTF">2020-03-24T06:22:37Z</dcterms:created>
  <dcterms:modified xsi:type="dcterms:W3CDTF">2025-11-03T07:29:32Z</dcterms:modified>
</cp:coreProperties>
</file>